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6"/>
  </p:notesMasterIdLst>
  <p:sldIdLst>
    <p:sldId id="256" r:id="rId2"/>
    <p:sldId id="258" r:id="rId3"/>
    <p:sldId id="319" r:id="rId4"/>
    <p:sldId id="320" r:id="rId5"/>
    <p:sldId id="325" r:id="rId6"/>
    <p:sldId id="324" r:id="rId7"/>
    <p:sldId id="323" r:id="rId8"/>
    <p:sldId id="322" r:id="rId9"/>
    <p:sldId id="321" r:id="rId10"/>
    <p:sldId id="326" r:id="rId11"/>
    <p:sldId id="330" r:id="rId12"/>
    <p:sldId id="327" r:id="rId13"/>
    <p:sldId id="331" r:id="rId14"/>
    <p:sldId id="329" r:id="rId15"/>
    <p:sldId id="332" r:id="rId16"/>
    <p:sldId id="257" r:id="rId17"/>
    <p:sldId id="311" r:id="rId18"/>
    <p:sldId id="312" r:id="rId19"/>
    <p:sldId id="313" r:id="rId20"/>
    <p:sldId id="314" r:id="rId21"/>
    <p:sldId id="316" r:id="rId22"/>
    <p:sldId id="317" r:id="rId23"/>
    <p:sldId id="318" r:id="rId24"/>
    <p:sldId id="274" r:id="rId25"/>
  </p:sldIdLst>
  <p:sldSz cx="9144000" cy="5143500" type="screen16x9"/>
  <p:notesSz cx="6858000" cy="9144000"/>
  <p:embeddedFontLst>
    <p:embeddedFont>
      <p:font typeface="Akshar" panose="020B0604020202020204" charset="0"/>
      <p:regular r:id="rId27"/>
      <p:bold r:id="rId28"/>
    </p:embeddedFont>
    <p:embeddedFont>
      <p:font typeface="Calibri" panose="020F0502020204030204" pitchFamily="34" charset="0"/>
      <p:regular r:id="rId29"/>
      <p:bold r:id="rId30"/>
      <p:italic r:id="rId31"/>
      <p:boldItalic r:id="rId32"/>
    </p:embeddedFont>
    <p:embeddedFont>
      <p:font typeface="Inter" panose="020B0604020202020204" charset="0"/>
      <p:regular r:id="rId33"/>
      <p:bold r:id="rId34"/>
    </p:embeddedFont>
    <p:embeddedFont>
      <p:font typeface="Source Serif Pro" panose="02040603050405020204" pitchFamily="18"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C3BB"/>
    <a:srgbClr val="DADC8E"/>
    <a:srgbClr val="356E5F"/>
    <a:srgbClr val="D9643C"/>
    <a:srgbClr val="EFE8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B5E2E-AE2F-424B-95BE-CC1A6BFD48D4}" v="36" dt="2024-05-02T20:17:55.276"/>
    <p1510:client id="{2D6402C4-0A50-4450-ADEA-5FC88FA7FA74}" v="332" dt="2024-05-02T21:11:29.180"/>
    <p1510:client id="{5B40FDEF-612D-4773-A1E9-CA384B1F82CC}" v="8" dt="2024-05-02T22:03:26.099"/>
  </p1510:revLst>
</p1510:revInfo>
</file>

<file path=ppt/tableStyles.xml><?xml version="1.0" encoding="utf-8"?>
<a:tblStyleLst xmlns:a="http://schemas.openxmlformats.org/drawingml/2006/main" def="{419116A0-47B9-4B65-80A5-657E5E4CDF0D}">
  <a:tblStyle styleId="{419116A0-47B9-4B65-80A5-657E5E4CDF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57" autoAdjust="0"/>
  </p:normalViewPr>
  <p:slideViewPr>
    <p:cSldViewPr snapToGrid="0">
      <p:cViewPr varScale="1">
        <p:scale>
          <a:sx n="70" d="100"/>
          <a:sy n="70" d="100"/>
        </p:scale>
        <p:origin x="11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a:t>
            </a:r>
          </a:p>
          <a:p>
            <a:pPr marL="0" lvl="0" indent="0" algn="l" rtl="0">
              <a:spcBef>
                <a:spcPts val="0"/>
              </a:spcBef>
              <a:spcAft>
                <a:spcPts val="0"/>
              </a:spcAft>
              <a:buNone/>
            </a:pPr>
            <a:r>
              <a:rPr lang="en-US" dirty="0"/>
              <a:t>We are group 4 and we are presenting our analysis of data from google merchandise store.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When we explore the items and events dataset, we discover that the Google Merch store has been divided in various classes named brands based on which google product they are advertising. We focus only on purchase data to analyze the revenue sources.</a:t>
            </a:r>
          </a:p>
        </p:txBody>
      </p:sp>
    </p:spTree>
    <p:extLst>
      <p:ext uri="{BB962C8B-B14F-4D97-AF65-F5344CB8AC3E}">
        <p14:creationId xmlns:p14="http://schemas.microsoft.com/office/powerpoint/2010/main" val="1651793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latin typeface="Calibri"/>
                <a:cs typeface="Calibri"/>
              </a:rPr>
              <a:t>We deep dive the same sales distribution now to see which categories are more popular across all brands. We see that Apparel dominates all the categories in each brand.</a:t>
            </a:r>
          </a:p>
        </p:txBody>
      </p:sp>
    </p:spTree>
    <p:extLst>
      <p:ext uri="{BB962C8B-B14F-4D97-AF65-F5344CB8AC3E}">
        <p14:creationId xmlns:p14="http://schemas.microsoft.com/office/powerpoint/2010/main" val="2309851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After exploring through the category of products, we proceed to see the timeline of purchases made. We find that the domination of apparel purchasing is evenly distributed throughout the time interval being studied</a:t>
            </a:r>
          </a:p>
        </p:txBody>
      </p:sp>
    </p:spTree>
    <p:extLst>
      <p:ext uri="{BB962C8B-B14F-4D97-AF65-F5344CB8AC3E}">
        <p14:creationId xmlns:p14="http://schemas.microsoft.com/office/powerpoint/2010/main" val="292514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Further, to discuss about the sales pattern, we see sales spike during the last week of November, Mid December and Jan end. These spikes could be attributed to events like Black Friday, Early shopping for Christmas and New Year or Google purchasing gifts for new hires</a:t>
            </a:r>
          </a:p>
        </p:txBody>
      </p:sp>
    </p:spTree>
    <p:extLst>
      <p:ext uri="{BB962C8B-B14F-4D97-AF65-F5344CB8AC3E}">
        <p14:creationId xmlns:p14="http://schemas.microsoft.com/office/powerpoint/2010/main" val="3309963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Another interesting insight worth noting is that the average order value by week doesn't take a significant dip. The purchase amount is almost uniform with </a:t>
            </a:r>
            <a:r>
              <a:rPr lang="en-US" err="1">
                <a:latin typeface="Calibri"/>
                <a:cs typeface="Calibri"/>
              </a:rPr>
              <a:t>apttern</a:t>
            </a:r>
            <a:r>
              <a:rPr lang="en-US">
                <a:latin typeface="Calibri"/>
                <a:cs typeface="Calibri"/>
              </a:rPr>
              <a:t> </a:t>
            </a:r>
            <a:r>
              <a:rPr lang="en-US" err="1">
                <a:latin typeface="Calibri"/>
                <a:cs typeface="Calibri"/>
              </a:rPr>
              <a:t>smatching</a:t>
            </a:r>
            <a:r>
              <a:rPr lang="en-US">
                <a:latin typeface="Calibri"/>
                <a:cs typeface="Calibri"/>
              </a:rPr>
              <a:t> the earlier sales graph. That's all from my end.</a:t>
            </a:r>
          </a:p>
        </p:txBody>
      </p:sp>
    </p:spTree>
    <p:extLst>
      <p:ext uri="{BB962C8B-B14F-4D97-AF65-F5344CB8AC3E}">
        <p14:creationId xmlns:p14="http://schemas.microsoft.com/office/powerpoint/2010/main" val="1566328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930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0615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298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72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bc263f50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bc263f50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agenda of this presentation is to introduce the team, discuss about the data, present our analysis and associations.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946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556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bc263f5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bc263f5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143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11bc263f502_0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11bc263f502_0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bc263f50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bc263f50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601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1bc263f50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1bc263f50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team consists of Anjali, Silky, Anubhav and myself.</a:t>
            </a:r>
            <a:endParaRPr dirty="0"/>
          </a:p>
        </p:txBody>
      </p:sp>
    </p:spTree>
    <p:extLst>
      <p:ext uri="{BB962C8B-B14F-4D97-AF65-F5344CB8AC3E}">
        <p14:creationId xmlns:p14="http://schemas.microsoft.com/office/powerpoint/2010/main" val="903626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start by telling you about the data source.</a:t>
            </a:r>
          </a:p>
          <a:p>
            <a:r>
              <a:rPr lang="en-US" dirty="0"/>
              <a:t>We have used three months of data from Google merchandise store. The original or the superset of the data exists as a </a:t>
            </a:r>
            <a:r>
              <a:rPr lang="en-US" dirty="0" err="1"/>
              <a:t>BigQuery</a:t>
            </a:r>
            <a:r>
              <a:rPr lang="en-US" dirty="0"/>
              <a:t> dataset. </a:t>
            </a:r>
          </a:p>
          <a:p>
            <a:r>
              <a:rPr lang="en-US" dirty="0"/>
              <a:t>However, for this presentation, we have used a </a:t>
            </a:r>
            <a:r>
              <a:rPr lang="en-US" dirty="0" err="1"/>
              <a:t>synthesised</a:t>
            </a:r>
            <a:r>
              <a:rPr lang="en-US" dirty="0"/>
              <a:t> version of the same. </a:t>
            </a:r>
          </a:p>
        </p:txBody>
      </p:sp>
    </p:spTree>
    <p:extLst>
      <p:ext uri="{BB962C8B-B14F-4D97-AF65-F5344CB8AC3E}">
        <p14:creationId xmlns:p14="http://schemas.microsoft.com/office/powerpoint/2010/main" val="1780020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items table consists of fields such as name, brand, variant and price.</a:t>
            </a:r>
          </a:p>
        </p:txBody>
      </p:sp>
    </p:spTree>
    <p:extLst>
      <p:ext uri="{BB962C8B-B14F-4D97-AF65-F5344CB8AC3E}">
        <p14:creationId xmlns:p14="http://schemas.microsoft.com/office/powerpoint/2010/main" val="37319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events table is the most important table for us. It consists of three event types - </a:t>
            </a:r>
            <a:r>
              <a:rPr lang="en-US" dirty="0" err="1"/>
              <a:t>Begin_checkout</a:t>
            </a:r>
            <a:r>
              <a:rPr lang="en-US" dirty="0"/>
              <a:t>, </a:t>
            </a:r>
            <a:r>
              <a:rPr lang="en-US" dirty="0" err="1"/>
              <a:t>add_to_cart</a:t>
            </a:r>
            <a:r>
              <a:rPr lang="en-US" dirty="0"/>
              <a:t> and purchase.</a:t>
            </a:r>
          </a:p>
          <a:p>
            <a:r>
              <a:rPr lang="en-US" dirty="0"/>
              <a:t>Each entry has a unique </a:t>
            </a:r>
            <a:r>
              <a:rPr lang="en-US" dirty="0" err="1"/>
              <a:t>user_id</a:t>
            </a:r>
            <a:r>
              <a:rPr lang="en-US" dirty="0"/>
              <a:t> and </a:t>
            </a:r>
            <a:r>
              <a:rPr lang="en-US" dirty="0" err="1"/>
              <a:t>session_id</a:t>
            </a:r>
            <a:r>
              <a:rPr lang="en-US" dirty="0"/>
              <a:t> associated with it. This will help us track user purchases</a:t>
            </a:r>
          </a:p>
        </p:txBody>
      </p:sp>
    </p:spTree>
    <p:extLst>
      <p:ext uri="{BB962C8B-B14F-4D97-AF65-F5344CB8AC3E}">
        <p14:creationId xmlns:p14="http://schemas.microsoft.com/office/powerpoint/2010/main" val="1667582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1825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58355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035862" y="4617424"/>
            <a:ext cx="1599900" cy="1599900"/>
          </a:xfrm>
          <a:prstGeom prst="ellipse">
            <a:avLst/>
          </a:prstGeom>
          <a:solidFill>
            <a:srgbClr val="D8CFB9">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2700383" flipH="1">
            <a:off x="-1917456" y="4904768"/>
            <a:ext cx="3812013" cy="1231214"/>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333950" y="1498375"/>
            <a:ext cx="5448000" cy="1653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33950" y="3151375"/>
            <a:ext cx="25476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rot="-2700608" flipH="1">
            <a:off x="7841192" y="3156989"/>
            <a:ext cx="2397941" cy="1155271"/>
          </a:xfrm>
          <a:prstGeom prst="roundRect">
            <a:avLst>
              <a:gd name="adj" fmla="val 50000"/>
            </a:avLst>
          </a:prstGeom>
          <a:solidFill>
            <a:srgbClr val="D8CFB9">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993">
            <a:off x="-93572" y="1149260"/>
            <a:ext cx="734189" cy="734189"/>
          </a:xfrm>
          <a:prstGeom prst="ellipse">
            <a:avLst/>
          </a:prstGeom>
          <a:solidFill>
            <a:srgbClr val="D9DC8E">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700993">
            <a:off x="-419257" y="1474945"/>
            <a:ext cx="734189" cy="734189"/>
          </a:xfrm>
          <a:prstGeom prst="ellipse">
            <a:avLst/>
          </a:prstGeom>
          <a:solidFill>
            <a:srgbClr val="D9DC8E">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2700000">
            <a:off x="1283239" y="-227464"/>
            <a:ext cx="734401" cy="734401"/>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473067" y="-246222"/>
            <a:ext cx="579000" cy="57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3" name="Google Shape;53;p6"/>
          <p:cNvSpPr/>
          <p:nvPr/>
        </p:nvSpPr>
        <p:spPr>
          <a:xfrm rot="-2700408" flipH="1">
            <a:off x="8430229" y="3928582"/>
            <a:ext cx="1788485" cy="577636"/>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1005400" y="4843833"/>
            <a:ext cx="579300" cy="579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2699423" flipH="1">
            <a:off x="5571961" y="5148445"/>
            <a:ext cx="1788583" cy="577494"/>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rot="-2700000">
            <a:off x="8897275" y="2426879"/>
            <a:ext cx="579294" cy="579294"/>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6"/>
          <p:cNvGrpSpPr/>
          <p:nvPr/>
        </p:nvGrpSpPr>
        <p:grpSpPr>
          <a:xfrm rot="-2700000">
            <a:off x="-529160" y="416133"/>
            <a:ext cx="1305272" cy="578994"/>
            <a:chOff x="7545448" y="1004546"/>
            <a:chExt cx="1305284" cy="579000"/>
          </a:xfrm>
        </p:grpSpPr>
        <p:sp>
          <p:nvSpPr>
            <p:cNvPr id="58" name="Google Shape;58;p6"/>
            <p:cNvSpPr/>
            <p:nvPr/>
          </p:nvSpPr>
          <p:spPr>
            <a:xfrm>
              <a:off x="8271732" y="1004546"/>
              <a:ext cx="579000" cy="579000"/>
            </a:xfrm>
            <a:prstGeom prst="ellipse">
              <a:avLst/>
            </a:prstGeom>
            <a:solidFill>
              <a:srgbClr val="A3C3BB">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7908561" y="1004546"/>
              <a:ext cx="579000" cy="579000"/>
            </a:xfrm>
            <a:prstGeom prst="ellipse">
              <a:avLst/>
            </a:prstGeom>
            <a:solidFill>
              <a:srgbClr val="A3C3BB">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7545448" y="1004546"/>
              <a:ext cx="579000" cy="579000"/>
            </a:xfrm>
            <a:prstGeom prst="ellipse">
              <a:avLst/>
            </a:prstGeom>
            <a:solidFill>
              <a:srgbClr val="A3C3BB">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6"/>
          <p:cNvSpPr/>
          <p:nvPr/>
        </p:nvSpPr>
        <p:spPr>
          <a:xfrm rot="-2699279" flipH="1">
            <a:off x="-654666" y="2171437"/>
            <a:ext cx="1011233" cy="577423"/>
          </a:xfrm>
          <a:prstGeom prst="roundRect">
            <a:avLst>
              <a:gd name="adj" fmla="val 50000"/>
            </a:avLst>
          </a:prstGeom>
          <a:solidFill>
            <a:srgbClr val="D8CFB9">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2700000">
            <a:off x="2007088" y="-275259"/>
            <a:ext cx="579120" cy="57912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13250" y="445025"/>
            <a:ext cx="7717500" cy="738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13" name="Google Shape;113;p13"/>
          <p:cNvSpPr txBox="1">
            <a:spLocks noGrp="1"/>
          </p:cNvSpPr>
          <p:nvPr>
            <p:ph type="title" idx="2"/>
          </p:nvPr>
        </p:nvSpPr>
        <p:spPr>
          <a:xfrm>
            <a:off x="720100" y="1854284"/>
            <a:ext cx="2578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subTitle" idx="1"/>
          </p:nvPr>
        </p:nvSpPr>
        <p:spPr>
          <a:xfrm>
            <a:off x="720100" y="2276765"/>
            <a:ext cx="2578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3730029" y="1854284"/>
            <a:ext cx="2578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6" name="Google Shape;116;p13"/>
          <p:cNvSpPr txBox="1">
            <a:spLocks noGrp="1"/>
          </p:cNvSpPr>
          <p:nvPr>
            <p:ph type="subTitle" idx="4"/>
          </p:nvPr>
        </p:nvSpPr>
        <p:spPr>
          <a:xfrm>
            <a:off x="3730029" y="2276765"/>
            <a:ext cx="2578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5"/>
          </p:nvPr>
        </p:nvSpPr>
        <p:spPr>
          <a:xfrm>
            <a:off x="720100" y="3591711"/>
            <a:ext cx="2578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 name="Google Shape;118;p13"/>
          <p:cNvSpPr txBox="1">
            <a:spLocks noGrp="1"/>
          </p:cNvSpPr>
          <p:nvPr>
            <p:ph type="subTitle" idx="6"/>
          </p:nvPr>
        </p:nvSpPr>
        <p:spPr>
          <a:xfrm>
            <a:off x="720100" y="4014191"/>
            <a:ext cx="2578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title" idx="7"/>
          </p:nvPr>
        </p:nvSpPr>
        <p:spPr>
          <a:xfrm>
            <a:off x="3730029" y="3591711"/>
            <a:ext cx="2578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0" name="Google Shape;120;p13"/>
          <p:cNvSpPr txBox="1">
            <a:spLocks noGrp="1"/>
          </p:cNvSpPr>
          <p:nvPr>
            <p:ph type="subTitle" idx="8"/>
          </p:nvPr>
        </p:nvSpPr>
        <p:spPr>
          <a:xfrm>
            <a:off x="3730029" y="4014191"/>
            <a:ext cx="2578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hasCustomPrompt="1"/>
          </p:nvPr>
        </p:nvSpPr>
        <p:spPr>
          <a:xfrm>
            <a:off x="720100" y="1283113"/>
            <a:ext cx="649200" cy="47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2400">
                <a:solidFill>
                  <a:schemeClr val="dk2"/>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2" name="Google Shape;122;p13"/>
          <p:cNvSpPr txBox="1">
            <a:spLocks noGrp="1"/>
          </p:cNvSpPr>
          <p:nvPr>
            <p:ph type="title" idx="13" hasCustomPrompt="1"/>
          </p:nvPr>
        </p:nvSpPr>
        <p:spPr>
          <a:xfrm>
            <a:off x="720100" y="3020525"/>
            <a:ext cx="649200" cy="47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3" name="Google Shape;123;p13"/>
          <p:cNvSpPr txBox="1">
            <a:spLocks noGrp="1"/>
          </p:cNvSpPr>
          <p:nvPr>
            <p:ph type="title" idx="14" hasCustomPrompt="1"/>
          </p:nvPr>
        </p:nvSpPr>
        <p:spPr>
          <a:xfrm>
            <a:off x="3730025" y="1283113"/>
            <a:ext cx="649200" cy="47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2400"/>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4" name="Google Shape;124;p13"/>
          <p:cNvSpPr txBox="1">
            <a:spLocks noGrp="1"/>
          </p:cNvSpPr>
          <p:nvPr>
            <p:ph type="title" idx="15" hasCustomPrompt="1"/>
          </p:nvPr>
        </p:nvSpPr>
        <p:spPr>
          <a:xfrm>
            <a:off x="3730025" y="3020522"/>
            <a:ext cx="649200" cy="47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4800"/>
              <a:buNone/>
              <a:defRPr sz="2400">
                <a:solidFill>
                  <a:schemeClr val="dk2"/>
                </a:solidFill>
              </a:defRPr>
            </a:lvl1pPr>
            <a:lvl2pPr lvl="1" algn="ctr" rtl="0">
              <a:spcBef>
                <a:spcPts val="0"/>
              </a:spcBef>
              <a:spcAft>
                <a:spcPts val="0"/>
              </a:spcAft>
              <a:buClr>
                <a:schemeClr val="accent4"/>
              </a:buClr>
              <a:buSzPts val="4800"/>
              <a:buNone/>
              <a:defRPr sz="4800">
                <a:solidFill>
                  <a:schemeClr val="accent4"/>
                </a:solidFill>
              </a:defRPr>
            </a:lvl2pPr>
            <a:lvl3pPr lvl="2" algn="ctr" rtl="0">
              <a:spcBef>
                <a:spcPts val="0"/>
              </a:spcBef>
              <a:spcAft>
                <a:spcPts val="0"/>
              </a:spcAft>
              <a:buClr>
                <a:schemeClr val="accent4"/>
              </a:buClr>
              <a:buSzPts val="4800"/>
              <a:buNone/>
              <a:defRPr sz="4800">
                <a:solidFill>
                  <a:schemeClr val="accent4"/>
                </a:solidFill>
              </a:defRPr>
            </a:lvl3pPr>
            <a:lvl4pPr lvl="3" algn="ctr" rtl="0">
              <a:spcBef>
                <a:spcPts val="0"/>
              </a:spcBef>
              <a:spcAft>
                <a:spcPts val="0"/>
              </a:spcAft>
              <a:buClr>
                <a:schemeClr val="accent4"/>
              </a:buClr>
              <a:buSzPts val="4800"/>
              <a:buNone/>
              <a:defRPr sz="4800">
                <a:solidFill>
                  <a:schemeClr val="accent4"/>
                </a:solidFill>
              </a:defRPr>
            </a:lvl4pPr>
            <a:lvl5pPr lvl="4" algn="ctr" rtl="0">
              <a:spcBef>
                <a:spcPts val="0"/>
              </a:spcBef>
              <a:spcAft>
                <a:spcPts val="0"/>
              </a:spcAft>
              <a:buClr>
                <a:schemeClr val="accent4"/>
              </a:buClr>
              <a:buSzPts val="4800"/>
              <a:buNone/>
              <a:defRPr sz="4800">
                <a:solidFill>
                  <a:schemeClr val="accent4"/>
                </a:solidFill>
              </a:defRPr>
            </a:lvl5pPr>
            <a:lvl6pPr lvl="5" algn="ctr" rtl="0">
              <a:spcBef>
                <a:spcPts val="0"/>
              </a:spcBef>
              <a:spcAft>
                <a:spcPts val="0"/>
              </a:spcAft>
              <a:buClr>
                <a:schemeClr val="accent4"/>
              </a:buClr>
              <a:buSzPts val="4800"/>
              <a:buNone/>
              <a:defRPr sz="4800">
                <a:solidFill>
                  <a:schemeClr val="accent4"/>
                </a:solidFill>
              </a:defRPr>
            </a:lvl6pPr>
            <a:lvl7pPr lvl="6" algn="ctr" rtl="0">
              <a:spcBef>
                <a:spcPts val="0"/>
              </a:spcBef>
              <a:spcAft>
                <a:spcPts val="0"/>
              </a:spcAft>
              <a:buClr>
                <a:schemeClr val="accent4"/>
              </a:buClr>
              <a:buSzPts val="4800"/>
              <a:buNone/>
              <a:defRPr sz="4800">
                <a:solidFill>
                  <a:schemeClr val="accent4"/>
                </a:solidFill>
              </a:defRPr>
            </a:lvl7pPr>
            <a:lvl8pPr lvl="7" algn="ctr" rtl="0">
              <a:spcBef>
                <a:spcPts val="0"/>
              </a:spcBef>
              <a:spcAft>
                <a:spcPts val="0"/>
              </a:spcAft>
              <a:buClr>
                <a:schemeClr val="accent4"/>
              </a:buClr>
              <a:buSzPts val="4800"/>
              <a:buNone/>
              <a:defRPr sz="4800">
                <a:solidFill>
                  <a:schemeClr val="accent4"/>
                </a:solidFill>
              </a:defRPr>
            </a:lvl8pPr>
            <a:lvl9pPr lvl="8" algn="ctr" rtl="0">
              <a:spcBef>
                <a:spcPts val="0"/>
              </a:spcBef>
              <a:spcAft>
                <a:spcPts val="0"/>
              </a:spcAft>
              <a:buClr>
                <a:schemeClr val="accent4"/>
              </a:buClr>
              <a:buSzPts val="4800"/>
              <a:buNone/>
              <a:defRPr sz="4800">
                <a:solidFill>
                  <a:schemeClr val="accent4"/>
                </a:solidFill>
              </a:defRPr>
            </a:lvl9pPr>
          </a:lstStyle>
          <a:p>
            <a:r>
              <a:t>xx%</a:t>
            </a:r>
          </a:p>
        </p:txBody>
      </p:sp>
      <p:sp>
        <p:nvSpPr>
          <p:cNvPr id="125" name="Google Shape;125;p13"/>
          <p:cNvSpPr/>
          <p:nvPr/>
        </p:nvSpPr>
        <p:spPr>
          <a:xfrm>
            <a:off x="0" y="0"/>
            <a:ext cx="4191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26;p13"/>
          <p:cNvGrpSpPr/>
          <p:nvPr/>
        </p:nvGrpSpPr>
        <p:grpSpPr>
          <a:xfrm>
            <a:off x="163200" y="2282120"/>
            <a:ext cx="92700" cy="579259"/>
            <a:chOff x="146550" y="319025"/>
            <a:chExt cx="92700" cy="579259"/>
          </a:xfrm>
        </p:grpSpPr>
        <p:sp>
          <p:nvSpPr>
            <p:cNvPr id="127" name="Google Shape;127;p13"/>
            <p:cNvSpPr/>
            <p:nvPr/>
          </p:nvSpPr>
          <p:spPr>
            <a:xfrm>
              <a:off x="146550" y="319025"/>
              <a:ext cx="92700" cy="9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146550" y="481211"/>
              <a:ext cx="92700" cy="9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46550" y="643398"/>
              <a:ext cx="92700" cy="9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146550" y="805584"/>
              <a:ext cx="92700" cy="9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13"/>
          <p:cNvSpPr/>
          <p:nvPr/>
        </p:nvSpPr>
        <p:spPr>
          <a:xfrm flipH="1">
            <a:off x="8760926" y="3955248"/>
            <a:ext cx="796200" cy="796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13"/>
          <p:cNvGrpSpPr/>
          <p:nvPr/>
        </p:nvGrpSpPr>
        <p:grpSpPr>
          <a:xfrm rot="-2699757">
            <a:off x="4111458" y="4811694"/>
            <a:ext cx="921069" cy="579035"/>
            <a:chOff x="8042607" y="3769195"/>
            <a:chExt cx="921012" cy="579000"/>
          </a:xfrm>
        </p:grpSpPr>
        <p:sp>
          <p:nvSpPr>
            <p:cNvPr id="133" name="Google Shape;133;p13"/>
            <p:cNvSpPr/>
            <p:nvPr/>
          </p:nvSpPr>
          <p:spPr>
            <a:xfrm>
              <a:off x="8384619" y="3769195"/>
              <a:ext cx="579000" cy="579000"/>
            </a:xfrm>
            <a:prstGeom prst="ellipse">
              <a:avLst/>
            </a:prstGeom>
            <a:solidFill>
              <a:srgbClr val="D9DC8E">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8042607" y="3769195"/>
              <a:ext cx="579000" cy="579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13"/>
          <p:cNvSpPr/>
          <p:nvPr/>
        </p:nvSpPr>
        <p:spPr>
          <a:xfrm rot="-2700000">
            <a:off x="8588022" y="779338"/>
            <a:ext cx="753493" cy="753493"/>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flipH="1">
            <a:off x="920475" y="-767324"/>
            <a:ext cx="1099500" cy="1099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flipH="1">
            <a:off x="8430725" y="1767624"/>
            <a:ext cx="556800" cy="556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9"/>
        <p:cNvGrpSpPr/>
        <p:nvPr/>
      </p:nvGrpSpPr>
      <p:grpSpPr>
        <a:xfrm>
          <a:off x="0" y="0"/>
          <a:ext cx="0" cy="0"/>
          <a:chOff x="0" y="0"/>
          <a:chExt cx="0" cy="0"/>
        </a:xfrm>
      </p:grpSpPr>
      <p:sp>
        <p:nvSpPr>
          <p:cNvPr id="440" name="Google Shape;440;p33"/>
          <p:cNvSpPr/>
          <p:nvPr/>
        </p:nvSpPr>
        <p:spPr>
          <a:xfrm rot="-2700283" flipH="1">
            <a:off x="-1158013" y="1341022"/>
            <a:ext cx="2579313" cy="75349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rot="-2700000">
            <a:off x="988970" y="-722570"/>
            <a:ext cx="1252428" cy="1252428"/>
          </a:xfrm>
          <a:prstGeom prst="ellipse">
            <a:avLst/>
          </a:prstGeom>
          <a:solidFill>
            <a:srgbClr val="D8CFB9">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rot="-2700383" flipH="1">
            <a:off x="1234694" y="274568"/>
            <a:ext cx="3812013" cy="1231214"/>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rot="-2700228" flipH="1">
            <a:off x="-376874" y="4227956"/>
            <a:ext cx="3192799" cy="900288"/>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rot="-2700983" flipH="1">
            <a:off x="2536021" y="3823568"/>
            <a:ext cx="1483227" cy="714461"/>
          </a:xfrm>
          <a:prstGeom prst="roundRect">
            <a:avLst>
              <a:gd name="adj" fmla="val 50000"/>
            </a:avLst>
          </a:prstGeom>
          <a:solidFill>
            <a:srgbClr val="D8CFB9">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3"/>
          <p:cNvGrpSpPr/>
          <p:nvPr/>
        </p:nvGrpSpPr>
        <p:grpSpPr>
          <a:xfrm rot="-2700000">
            <a:off x="-378670" y="2764181"/>
            <a:ext cx="2025377" cy="898420"/>
            <a:chOff x="7545448" y="1004546"/>
            <a:chExt cx="1305284" cy="579000"/>
          </a:xfrm>
        </p:grpSpPr>
        <p:sp>
          <p:nvSpPr>
            <p:cNvPr id="446" name="Google Shape;446;p33"/>
            <p:cNvSpPr/>
            <p:nvPr/>
          </p:nvSpPr>
          <p:spPr>
            <a:xfrm>
              <a:off x="8271732" y="1004546"/>
              <a:ext cx="579000" cy="579000"/>
            </a:xfrm>
            <a:prstGeom prst="ellipse">
              <a:avLst/>
            </a:prstGeom>
            <a:solidFill>
              <a:srgbClr val="E77D55">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7908561" y="1004546"/>
              <a:ext cx="579000" cy="579000"/>
            </a:xfrm>
            <a:prstGeom prst="ellipse">
              <a:avLst/>
            </a:prstGeom>
            <a:solidFill>
              <a:srgbClr val="E77D55">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7545448" y="1004546"/>
              <a:ext cx="579000" cy="579000"/>
            </a:xfrm>
            <a:prstGeom prst="ellipse">
              <a:avLst/>
            </a:prstGeom>
            <a:solidFill>
              <a:srgbClr val="E77D5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33"/>
          <p:cNvSpPr/>
          <p:nvPr/>
        </p:nvSpPr>
        <p:spPr>
          <a:xfrm rot="-2700000">
            <a:off x="3558695" y="1798530"/>
            <a:ext cx="1252428" cy="125242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0"/>
        <p:cNvGrpSpPr/>
        <p:nvPr/>
      </p:nvGrpSpPr>
      <p:grpSpPr>
        <a:xfrm>
          <a:off x="0" y="0"/>
          <a:ext cx="0" cy="0"/>
          <a:chOff x="0" y="0"/>
          <a:chExt cx="0" cy="0"/>
        </a:xfrm>
      </p:grpSpPr>
      <p:sp>
        <p:nvSpPr>
          <p:cNvPr id="451" name="Google Shape;451;p34"/>
          <p:cNvSpPr/>
          <p:nvPr/>
        </p:nvSpPr>
        <p:spPr>
          <a:xfrm>
            <a:off x="4580325" y="-425304"/>
            <a:ext cx="819000" cy="81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rot="-2700000">
            <a:off x="8848613" y="3141691"/>
            <a:ext cx="579120" cy="57912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4"/>
          <p:cNvGrpSpPr/>
          <p:nvPr/>
        </p:nvGrpSpPr>
        <p:grpSpPr>
          <a:xfrm rot="-2700000">
            <a:off x="-633610" y="1964608"/>
            <a:ext cx="1305272" cy="578994"/>
            <a:chOff x="7545448" y="1004546"/>
            <a:chExt cx="1305284" cy="579000"/>
          </a:xfrm>
        </p:grpSpPr>
        <p:sp>
          <p:nvSpPr>
            <p:cNvPr id="454" name="Google Shape;454;p34"/>
            <p:cNvSpPr/>
            <p:nvPr/>
          </p:nvSpPr>
          <p:spPr>
            <a:xfrm>
              <a:off x="8271732" y="1004546"/>
              <a:ext cx="579000" cy="579000"/>
            </a:xfrm>
            <a:prstGeom prst="ellipse">
              <a:avLst/>
            </a:prstGeom>
            <a:solidFill>
              <a:srgbClr val="A3C3BB">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7908561" y="1004546"/>
              <a:ext cx="579000" cy="579000"/>
            </a:xfrm>
            <a:prstGeom prst="ellipse">
              <a:avLst/>
            </a:prstGeom>
            <a:solidFill>
              <a:srgbClr val="A3C3BB">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7545448" y="1004546"/>
              <a:ext cx="579000" cy="579000"/>
            </a:xfrm>
            <a:prstGeom prst="ellipse">
              <a:avLst/>
            </a:prstGeom>
            <a:solidFill>
              <a:srgbClr val="A3C3BB">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34"/>
          <p:cNvSpPr/>
          <p:nvPr/>
        </p:nvSpPr>
        <p:spPr>
          <a:xfrm rot="-2699279" flipH="1">
            <a:off x="-486591" y="3954837"/>
            <a:ext cx="1011233" cy="577423"/>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rot="-2700000">
            <a:off x="119938" y="3040241"/>
            <a:ext cx="579120" cy="57912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34"/>
          <p:cNvGrpSpPr/>
          <p:nvPr/>
        </p:nvGrpSpPr>
        <p:grpSpPr>
          <a:xfrm rot="-2700000">
            <a:off x="6397973" y="4747895"/>
            <a:ext cx="2897735" cy="771153"/>
            <a:chOff x="5285927" y="4157538"/>
            <a:chExt cx="4639965" cy="1234800"/>
          </a:xfrm>
        </p:grpSpPr>
        <p:sp>
          <p:nvSpPr>
            <p:cNvPr id="460" name="Google Shape;460;p34"/>
            <p:cNvSpPr/>
            <p:nvPr/>
          </p:nvSpPr>
          <p:spPr>
            <a:xfrm rot="-334" flipH="1">
              <a:off x="5285927" y="4157688"/>
              <a:ext cx="3087900" cy="1234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8691392" y="4157703"/>
              <a:ext cx="1234500" cy="123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0"/>
        <p:cNvGrpSpPr/>
        <p:nvPr/>
      </p:nvGrpSpPr>
      <p:grpSpPr>
        <a:xfrm>
          <a:off x="0" y="0"/>
          <a:ext cx="0" cy="0"/>
          <a:chOff x="0" y="0"/>
          <a:chExt cx="0" cy="0"/>
        </a:xfrm>
      </p:grpSpPr>
      <p:sp>
        <p:nvSpPr>
          <p:cNvPr id="101" name="Google Shape;101;p11"/>
          <p:cNvSpPr txBox="1">
            <a:spLocks noGrp="1"/>
          </p:cNvSpPr>
          <p:nvPr>
            <p:ph type="title" hasCustomPrompt="1"/>
          </p:nvPr>
        </p:nvSpPr>
        <p:spPr>
          <a:xfrm>
            <a:off x="1746919" y="1765250"/>
            <a:ext cx="5650200" cy="1108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2" name="Google Shape;102;p11"/>
          <p:cNvSpPr txBox="1">
            <a:spLocks noGrp="1"/>
          </p:cNvSpPr>
          <p:nvPr>
            <p:ph type="subTitle" idx="1"/>
          </p:nvPr>
        </p:nvSpPr>
        <p:spPr>
          <a:xfrm>
            <a:off x="1746881" y="2873450"/>
            <a:ext cx="56502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 name="Google Shape;103;p11"/>
          <p:cNvSpPr/>
          <p:nvPr/>
        </p:nvSpPr>
        <p:spPr>
          <a:xfrm rot="-2700534" flipH="1">
            <a:off x="6683261" y="-686357"/>
            <a:ext cx="2733533" cy="75349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1"/>
          <p:cNvGrpSpPr/>
          <p:nvPr/>
        </p:nvGrpSpPr>
        <p:grpSpPr>
          <a:xfrm rot="-2700000">
            <a:off x="-1606569" y="1525686"/>
            <a:ext cx="4639920" cy="1234788"/>
            <a:chOff x="5285927" y="4157538"/>
            <a:chExt cx="4639965" cy="1234800"/>
          </a:xfrm>
        </p:grpSpPr>
        <p:sp>
          <p:nvSpPr>
            <p:cNvPr id="105" name="Google Shape;105;p11"/>
            <p:cNvSpPr/>
            <p:nvPr/>
          </p:nvSpPr>
          <p:spPr>
            <a:xfrm rot="-334" flipH="1">
              <a:off x="5285927" y="4157688"/>
              <a:ext cx="3087900" cy="1234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a:off x="8691392" y="4157703"/>
              <a:ext cx="1234500" cy="123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1"/>
          <p:cNvSpPr/>
          <p:nvPr/>
        </p:nvSpPr>
        <p:spPr>
          <a:xfrm>
            <a:off x="3376853" y="172285"/>
            <a:ext cx="734100" cy="73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2700534" flipH="1">
            <a:off x="5642736" y="4781768"/>
            <a:ext cx="2733533" cy="753493"/>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2700537" flipH="1">
            <a:off x="7676755" y="68968"/>
            <a:ext cx="2713593" cy="1231214"/>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028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F4C07-BF64-412F-BEB1-A5C9A65731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11D03-0857-46EC-91B2-F3C7698BA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E7C50-665E-4A86-A04B-C3C1C740A84F}"/>
              </a:ext>
            </a:extLst>
          </p:cNvPr>
          <p:cNvSpPr>
            <a:spLocks noGrp="1"/>
          </p:cNvSpPr>
          <p:nvPr>
            <p:ph type="dt" sz="half" idx="10"/>
          </p:nvPr>
        </p:nvSpPr>
        <p:spPr/>
        <p:txBody>
          <a:bodyPr/>
          <a:lstStyle/>
          <a:p>
            <a:fld id="{A978CF14-8897-44CF-8747-E86426964D19}" type="datetimeFigureOut">
              <a:rPr lang="en-US" smtClean="0"/>
              <a:t>5/2/2024</a:t>
            </a:fld>
            <a:endParaRPr lang="en-US"/>
          </a:p>
        </p:txBody>
      </p:sp>
      <p:sp>
        <p:nvSpPr>
          <p:cNvPr id="5" name="Footer Placeholder 4">
            <a:extLst>
              <a:ext uri="{FF2B5EF4-FFF2-40B4-BE49-F238E27FC236}">
                <a16:creationId xmlns:a16="http://schemas.microsoft.com/office/drawing/2014/main" id="{CF27BAA9-3615-42B7-A596-6719AEA63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DA877B-CC12-418A-AE67-90071E1754B2}"/>
              </a:ext>
            </a:extLst>
          </p:cNvPr>
          <p:cNvSpPr>
            <a:spLocks noGrp="1"/>
          </p:cNvSpPr>
          <p:nvPr>
            <p:ph type="sldNum" sz="quarter" idx="12"/>
          </p:nvPr>
        </p:nvSpPr>
        <p:spPr/>
        <p:txBody>
          <a:bodyPr/>
          <a:lstStyle/>
          <a:p>
            <a:fld id="{78218AB7-4262-481C-9520-10B5BF7F8BE6}" type="slidenum">
              <a:rPr lang="en-US" smtClean="0"/>
              <a:t>‹#›</a:t>
            </a:fld>
            <a:endParaRPr lang="en-US"/>
          </a:p>
        </p:txBody>
      </p:sp>
    </p:spTree>
    <p:extLst>
      <p:ext uri="{BB962C8B-B14F-4D97-AF65-F5344CB8AC3E}">
        <p14:creationId xmlns:p14="http://schemas.microsoft.com/office/powerpoint/2010/main" val="107719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kshar"/>
              <a:buNone/>
              <a:defRPr sz="3600">
                <a:solidFill>
                  <a:schemeClr val="dk1"/>
                </a:solidFill>
                <a:latin typeface="Akshar"/>
                <a:ea typeface="Akshar"/>
                <a:cs typeface="Akshar"/>
                <a:sym typeface="Akshar"/>
              </a:defRPr>
            </a:lvl1pPr>
            <a:lvl2pPr lvl="1">
              <a:spcBef>
                <a:spcPts val="0"/>
              </a:spcBef>
              <a:spcAft>
                <a:spcPts val="0"/>
              </a:spcAft>
              <a:buClr>
                <a:schemeClr val="dk1"/>
              </a:buClr>
              <a:buSzPts val="3600"/>
              <a:buFont typeface="Akshar"/>
              <a:buNone/>
              <a:defRPr sz="3600">
                <a:solidFill>
                  <a:schemeClr val="dk1"/>
                </a:solidFill>
                <a:latin typeface="Akshar"/>
                <a:ea typeface="Akshar"/>
                <a:cs typeface="Akshar"/>
                <a:sym typeface="Akshar"/>
              </a:defRPr>
            </a:lvl2pPr>
            <a:lvl3pPr lvl="2">
              <a:spcBef>
                <a:spcPts val="0"/>
              </a:spcBef>
              <a:spcAft>
                <a:spcPts val="0"/>
              </a:spcAft>
              <a:buClr>
                <a:schemeClr val="dk1"/>
              </a:buClr>
              <a:buSzPts val="3600"/>
              <a:buFont typeface="Akshar"/>
              <a:buNone/>
              <a:defRPr sz="3600">
                <a:solidFill>
                  <a:schemeClr val="dk1"/>
                </a:solidFill>
                <a:latin typeface="Akshar"/>
                <a:ea typeface="Akshar"/>
                <a:cs typeface="Akshar"/>
                <a:sym typeface="Akshar"/>
              </a:defRPr>
            </a:lvl3pPr>
            <a:lvl4pPr lvl="3">
              <a:spcBef>
                <a:spcPts val="0"/>
              </a:spcBef>
              <a:spcAft>
                <a:spcPts val="0"/>
              </a:spcAft>
              <a:buClr>
                <a:schemeClr val="dk1"/>
              </a:buClr>
              <a:buSzPts val="3600"/>
              <a:buFont typeface="Akshar"/>
              <a:buNone/>
              <a:defRPr sz="3600">
                <a:solidFill>
                  <a:schemeClr val="dk1"/>
                </a:solidFill>
                <a:latin typeface="Akshar"/>
                <a:ea typeface="Akshar"/>
                <a:cs typeface="Akshar"/>
                <a:sym typeface="Akshar"/>
              </a:defRPr>
            </a:lvl4pPr>
            <a:lvl5pPr lvl="4">
              <a:spcBef>
                <a:spcPts val="0"/>
              </a:spcBef>
              <a:spcAft>
                <a:spcPts val="0"/>
              </a:spcAft>
              <a:buClr>
                <a:schemeClr val="dk1"/>
              </a:buClr>
              <a:buSzPts val="3600"/>
              <a:buFont typeface="Akshar"/>
              <a:buNone/>
              <a:defRPr sz="3600">
                <a:solidFill>
                  <a:schemeClr val="dk1"/>
                </a:solidFill>
                <a:latin typeface="Akshar"/>
                <a:ea typeface="Akshar"/>
                <a:cs typeface="Akshar"/>
                <a:sym typeface="Akshar"/>
              </a:defRPr>
            </a:lvl5pPr>
            <a:lvl6pPr lvl="5">
              <a:spcBef>
                <a:spcPts val="0"/>
              </a:spcBef>
              <a:spcAft>
                <a:spcPts val="0"/>
              </a:spcAft>
              <a:buClr>
                <a:schemeClr val="dk1"/>
              </a:buClr>
              <a:buSzPts val="3600"/>
              <a:buFont typeface="Akshar"/>
              <a:buNone/>
              <a:defRPr sz="3600">
                <a:solidFill>
                  <a:schemeClr val="dk1"/>
                </a:solidFill>
                <a:latin typeface="Akshar"/>
                <a:ea typeface="Akshar"/>
                <a:cs typeface="Akshar"/>
                <a:sym typeface="Akshar"/>
              </a:defRPr>
            </a:lvl6pPr>
            <a:lvl7pPr lvl="6">
              <a:spcBef>
                <a:spcPts val="0"/>
              </a:spcBef>
              <a:spcAft>
                <a:spcPts val="0"/>
              </a:spcAft>
              <a:buClr>
                <a:schemeClr val="dk1"/>
              </a:buClr>
              <a:buSzPts val="3600"/>
              <a:buFont typeface="Akshar"/>
              <a:buNone/>
              <a:defRPr sz="3600">
                <a:solidFill>
                  <a:schemeClr val="dk1"/>
                </a:solidFill>
                <a:latin typeface="Akshar"/>
                <a:ea typeface="Akshar"/>
                <a:cs typeface="Akshar"/>
                <a:sym typeface="Akshar"/>
              </a:defRPr>
            </a:lvl7pPr>
            <a:lvl8pPr lvl="7">
              <a:spcBef>
                <a:spcPts val="0"/>
              </a:spcBef>
              <a:spcAft>
                <a:spcPts val="0"/>
              </a:spcAft>
              <a:buClr>
                <a:schemeClr val="dk1"/>
              </a:buClr>
              <a:buSzPts val="3600"/>
              <a:buFont typeface="Akshar"/>
              <a:buNone/>
              <a:defRPr sz="3600">
                <a:solidFill>
                  <a:schemeClr val="dk1"/>
                </a:solidFill>
                <a:latin typeface="Akshar"/>
                <a:ea typeface="Akshar"/>
                <a:cs typeface="Akshar"/>
                <a:sym typeface="Akshar"/>
              </a:defRPr>
            </a:lvl8pPr>
            <a:lvl9pPr lvl="8">
              <a:spcBef>
                <a:spcPts val="0"/>
              </a:spcBef>
              <a:spcAft>
                <a:spcPts val="0"/>
              </a:spcAft>
              <a:buClr>
                <a:schemeClr val="dk1"/>
              </a:buClr>
              <a:buSzPts val="3600"/>
              <a:buFont typeface="Akshar"/>
              <a:buNone/>
              <a:defRPr sz="3600">
                <a:solidFill>
                  <a:schemeClr val="dk1"/>
                </a:solidFill>
                <a:latin typeface="Akshar"/>
                <a:ea typeface="Akshar"/>
                <a:cs typeface="Akshar"/>
                <a:sym typeface="Akshar"/>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8" r:id="rId3"/>
    <p:sldLayoutId id="2147483659" r:id="rId4"/>
    <p:sldLayoutId id="2147483679" r:id="rId5"/>
    <p:sldLayoutId id="2147483680" r:id="rId6"/>
    <p:sldLayoutId id="2147483684" r:id="rId7"/>
    <p:sldLayoutId id="214748368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8"/>
          <p:cNvSpPr/>
          <p:nvPr/>
        </p:nvSpPr>
        <p:spPr>
          <a:xfrm>
            <a:off x="3873187" y="3780100"/>
            <a:ext cx="1599900" cy="1599900"/>
          </a:xfrm>
          <a:prstGeom prst="ellipse">
            <a:avLst/>
          </a:prstGeom>
          <a:solidFill>
            <a:srgbClr val="D8CFB9">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txBox="1">
            <a:spLocks noGrp="1"/>
          </p:cNvSpPr>
          <p:nvPr>
            <p:ph type="ctrTitle"/>
          </p:nvPr>
        </p:nvSpPr>
        <p:spPr>
          <a:xfrm>
            <a:off x="1333950" y="1498375"/>
            <a:ext cx="5448000" cy="165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a:t>GOOGLE MERCHANDISE SALES DATA ANALYSIS</a:t>
            </a:r>
            <a:endParaRPr sz="5800"/>
          </a:p>
        </p:txBody>
      </p:sp>
      <p:sp>
        <p:nvSpPr>
          <p:cNvPr id="475" name="Google Shape;475;p38"/>
          <p:cNvSpPr/>
          <p:nvPr/>
        </p:nvSpPr>
        <p:spPr>
          <a:xfrm rot="-2700383" flipH="1">
            <a:off x="5928969" y="-815207"/>
            <a:ext cx="3812013" cy="1231214"/>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476;p38"/>
          <p:cNvGrpSpPr/>
          <p:nvPr/>
        </p:nvGrpSpPr>
        <p:grpSpPr>
          <a:xfrm rot="-2700000">
            <a:off x="7545390" y="1004596"/>
            <a:ext cx="1305272" cy="578994"/>
            <a:chOff x="7545448" y="1004546"/>
            <a:chExt cx="1305284" cy="579000"/>
          </a:xfrm>
        </p:grpSpPr>
        <p:sp>
          <p:nvSpPr>
            <p:cNvPr id="477" name="Google Shape;477;p38"/>
            <p:cNvSpPr/>
            <p:nvPr/>
          </p:nvSpPr>
          <p:spPr>
            <a:xfrm>
              <a:off x="8271732" y="1004546"/>
              <a:ext cx="579000" cy="579000"/>
            </a:xfrm>
            <a:prstGeom prst="ellipse">
              <a:avLst/>
            </a:prstGeom>
            <a:solidFill>
              <a:srgbClr val="A3C3BB">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7908561" y="1004546"/>
              <a:ext cx="579000" cy="579000"/>
            </a:xfrm>
            <a:prstGeom prst="ellipse">
              <a:avLst/>
            </a:prstGeom>
            <a:solidFill>
              <a:srgbClr val="A3C3BB">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7545448" y="1004546"/>
              <a:ext cx="579000" cy="579000"/>
            </a:xfrm>
            <a:prstGeom prst="ellipse">
              <a:avLst/>
            </a:prstGeom>
            <a:solidFill>
              <a:srgbClr val="A3C3BB">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38"/>
          <p:cNvSpPr/>
          <p:nvPr/>
        </p:nvSpPr>
        <p:spPr>
          <a:xfrm rot="-2700993">
            <a:off x="576000" y="479688"/>
            <a:ext cx="734189" cy="734189"/>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38"/>
          <p:cNvGrpSpPr/>
          <p:nvPr/>
        </p:nvGrpSpPr>
        <p:grpSpPr>
          <a:xfrm rot="-2700000">
            <a:off x="5230131" y="3557311"/>
            <a:ext cx="4639920" cy="1234788"/>
            <a:chOff x="5285927" y="4157538"/>
            <a:chExt cx="4639965" cy="1234800"/>
          </a:xfrm>
        </p:grpSpPr>
        <p:sp>
          <p:nvSpPr>
            <p:cNvPr id="482" name="Google Shape;482;p38"/>
            <p:cNvSpPr/>
            <p:nvPr/>
          </p:nvSpPr>
          <p:spPr>
            <a:xfrm rot="-334" flipH="1">
              <a:off x="5285927" y="4157688"/>
              <a:ext cx="3087900" cy="1234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8691392" y="4157703"/>
              <a:ext cx="1234500" cy="123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38"/>
          <p:cNvSpPr/>
          <p:nvPr/>
        </p:nvSpPr>
        <p:spPr>
          <a:xfrm rot="-2700334" flipH="1">
            <a:off x="2509398" y="-298846"/>
            <a:ext cx="1893946" cy="75717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C9B2F-065D-448C-895E-159936C3DFC9}"/>
              </a:ext>
            </a:extLst>
          </p:cNvPr>
          <p:cNvSpPr>
            <a:spLocks noGrp="1"/>
          </p:cNvSpPr>
          <p:nvPr>
            <p:ph type="title"/>
          </p:nvPr>
        </p:nvSpPr>
        <p:spPr/>
        <p:txBody>
          <a:bodyPr/>
          <a:lstStyle/>
          <a:p>
            <a:r>
              <a:rPr lang="en-US"/>
              <a:t>The LTV predicted differs significantly with the actual amount purchased</a:t>
            </a:r>
          </a:p>
        </p:txBody>
      </p:sp>
      <p:pic>
        <p:nvPicPr>
          <p:cNvPr id="4" name="Picture 3">
            <a:extLst>
              <a:ext uri="{FF2B5EF4-FFF2-40B4-BE49-F238E27FC236}">
                <a16:creationId xmlns:a16="http://schemas.microsoft.com/office/drawing/2014/main" id="{DBDB3098-0ACD-3390-2FE6-AF93FF4B6F60}"/>
              </a:ext>
            </a:extLst>
          </p:cNvPr>
          <p:cNvPicPr>
            <a:picLocks noChangeAspect="1"/>
          </p:cNvPicPr>
          <p:nvPr/>
        </p:nvPicPr>
        <p:blipFill>
          <a:blip r:embed="rId3"/>
          <a:stretch>
            <a:fillRect/>
          </a:stretch>
        </p:blipFill>
        <p:spPr>
          <a:xfrm>
            <a:off x="0" y="1613305"/>
            <a:ext cx="9155097" cy="3531517"/>
          </a:xfrm>
          <a:prstGeom prst="rect">
            <a:avLst/>
          </a:prstGeom>
        </p:spPr>
      </p:pic>
    </p:spTree>
    <p:extLst>
      <p:ext uri="{BB962C8B-B14F-4D97-AF65-F5344CB8AC3E}">
        <p14:creationId xmlns:p14="http://schemas.microsoft.com/office/powerpoint/2010/main" val="848228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5198E1-13F7-2E86-B731-A250D219E2B7}"/>
              </a:ext>
            </a:extLst>
          </p:cNvPr>
          <p:cNvPicPr>
            <a:picLocks noChangeAspect="1"/>
          </p:cNvPicPr>
          <p:nvPr/>
        </p:nvPicPr>
        <p:blipFill>
          <a:blip r:embed="rId3"/>
          <a:stretch>
            <a:fillRect/>
          </a:stretch>
        </p:blipFill>
        <p:spPr>
          <a:xfrm>
            <a:off x="3092743" y="983510"/>
            <a:ext cx="2249674" cy="4159990"/>
          </a:xfrm>
          <a:prstGeom prst="rect">
            <a:avLst/>
          </a:prstGeom>
        </p:spPr>
      </p:pic>
      <p:sp>
        <p:nvSpPr>
          <p:cNvPr id="2" name="TextBox 1">
            <a:extLst>
              <a:ext uri="{FF2B5EF4-FFF2-40B4-BE49-F238E27FC236}">
                <a16:creationId xmlns:a16="http://schemas.microsoft.com/office/drawing/2014/main" id="{00B84620-932F-FF5C-7612-D04A35444C38}"/>
              </a:ext>
            </a:extLst>
          </p:cNvPr>
          <p:cNvSpPr txBox="1"/>
          <p:nvPr/>
        </p:nvSpPr>
        <p:spPr>
          <a:xfrm>
            <a:off x="841743" y="141767"/>
            <a:ext cx="77174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kshar"/>
              </a:rPr>
              <a:t>The product portfolio in terms of Brand</a:t>
            </a:r>
          </a:p>
        </p:txBody>
      </p:sp>
    </p:spTree>
    <p:extLst>
      <p:ext uri="{BB962C8B-B14F-4D97-AF65-F5344CB8AC3E}">
        <p14:creationId xmlns:p14="http://schemas.microsoft.com/office/powerpoint/2010/main" val="1402078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0F3AB8-394D-D46A-69BB-B60836CAA292}"/>
              </a:ext>
            </a:extLst>
          </p:cNvPr>
          <p:cNvPicPr>
            <a:picLocks noChangeAspect="1"/>
          </p:cNvPicPr>
          <p:nvPr/>
        </p:nvPicPr>
        <p:blipFill>
          <a:blip r:embed="rId3"/>
          <a:stretch>
            <a:fillRect/>
          </a:stretch>
        </p:blipFill>
        <p:spPr>
          <a:xfrm>
            <a:off x="1560990" y="810731"/>
            <a:ext cx="5729622" cy="4168850"/>
          </a:xfrm>
          <a:prstGeom prst="rect">
            <a:avLst/>
          </a:prstGeom>
        </p:spPr>
      </p:pic>
      <p:sp>
        <p:nvSpPr>
          <p:cNvPr id="2" name="TextBox 1">
            <a:extLst>
              <a:ext uri="{FF2B5EF4-FFF2-40B4-BE49-F238E27FC236}">
                <a16:creationId xmlns:a16="http://schemas.microsoft.com/office/drawing/2014/main" id="{CFCC1B4B-D578-E92B-0159-A16D7AC1E40E}"/>
              </a:ext>
            </a:extLst>
          </p:cNvPr>
          <p:cNvSpPr txBox="1"/>
          <p:nvPr/>
        </p:nvSpPr>
        <p:spPr>
          <a:xfrm>
            <a:off x="471377" y="163476"/>
            <a:ext cx="86619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kshar"/>
              </a:rPr>
              <a:t>Brand wise and Category wise Total Purchase</a:t>
            </a:r>
            <a:endParaRPr lang="en-US" sz="3600"/>
          </a:p>
        </p:txBody>
      </p:sp>
    </p:spTree>
    <p:extLst>
      <p:ext uri="{BB962C8B-B14F-4D97-AF65-F5344CB8AC3E}">
        <p14:creationId xmlns:p14="http://schemas.microsoft.com/office/powerpoint/2010/main" val="257954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874A1-AA2D-9B0B-BD23-BB7773F6128E}"/>
              </a:ext>
            </a:extLst>
          </p:cNvPr>
          <p:cNvPicPr>
            <a:picLocks noChangeAspect="1"/>
          </p:cNvPicPr>
          <p:nvPr/>
        </p:nvPicPr>
        <p:blipFill>
          <a:blip r:embed="rId3"/>
          <a:stretch>
            <a:fillRect/>
          </a:stretch>
        </p:blipFill>
        <p:spPr>
          <a:xfrm>
            <a:off x="2122745" y="815162"/>
            <a:ext cx="6059230" cy="4328338"/>
          </a:xfrm>
          <a:prstGeom prst="rect">
            <a:avLst/>
          </a:prstGeom>
        </p:spPr>
      </p:pic>
      <p:sp>
        <p:nvSpPr>
          <p:cNvPr id="2" name="TextBox 1">
            <a:extLst>
              <a:ext uri="{FF2B5EF4-FFF2-40B4-BE49-F238E27FC236}">
                <a16:creationId xmlns:a16="http://schemas.microsoft.com/office/drawing/2014/main" id="{F8AC0D47-181A-CE9A-FEDA-73C6F95571FE}"/>
              </a:ext>
            </a:extLst>
          </p:cNvPr>
          <p:cNvSpPr txBox="1"/>
          <p:nvPr/>
        </p:nvSpPr>
        <p:spPr>
          <a:xfrm>
            <a:off x="489098" y="163475"/>
            <a:ext cx="8759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highlight>
                  <a:srgbClr val="EDEBE9"/>
                </a:highlight>
                <a:latin typeface="Akshar"/>
              </a:rPr>
              <a:t>Category wise Timeseries Distribution of Sales </a:t>
            </a:r>
            <a:endParaRPr lang="en-US">
              <a:highlight>
                <a:srgbClr val="EDEBE9"/>
              </a:highlight>
              <a:latin typeface="Akshar"/>
              <a:cs typeface="Akshar"/>
            </a:endParaRPr>
          </a:p>
        </p:txBody>
      </p:sp>
    </p:spTree>
    <p:extLst>
      <p:ext uri="{BB962C8B-B14F-4D97-AF65-F5344CB8AC3E}">
        <p14:creationId xmlns:p14="http://schemas.microsoft.com/office/powerpoint/2010/main" val="934829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5C858-65D1-5463-1390-15D9B8EF5D29}"/>
              </a:ext>
            </a:extLst>
          </p:cNvPr>
          <p:cNvPicPr>
            <a:picLocks noChangeAspect="1"/>
          </p:cNvPicPr>
          <p:nvPr/>
        </p:nvPicPr>
        <p:blipFill>
          <a:blip r:embed="rId3"/>
          <a:stretch>
            <a:fillRect/>
          </a:stretch>
        </p:blipFill>
        <p:spPr>
          <a:xfrm>
            <a:off x="1593111" y="761999"/>
            <a:ext cx="6108405" cy="4381501"/>
          </a:xfrm>
          <a:prstGeom prst="rect">
            <a:avLst/>
          </a:prstGeom>
        </p:spPr>
      </p:pic>
      <p:sp>
        <p:nvSpPr>
          <p:cNvPr id="2" name="TextBox 1">
            <a:extLst>
              <a:ext uri="{FF2B5EF4-FFF2-40B4-BE49-F238E27FC236}">
                <a16:creationId xmlns:a16="http://schemas.microsoft.com/office/drawing/2014/main" id="{2C2CAB6B-3D45-7DB3-21E8-9D20A176720E}"/>
              </a:ext>
            </a:extLst>
          </p:cNvPr>
          <p:cNvSpPr txBox="1"/>
          <p:nvPr/>
        </p:nvSpPr>
        <p:spPr>
          <a:xfrm>
            <a:off x="301255" y="115186"/>
            <a:ext cx="85414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kshar"/>
              </a:rPr>
              <a:t>Pattern of Sales</a:t>
            </a:r>
          </a:p>
        </p:txBody>
      </p:sp>
    </p:spTree>
    <p:extLst>
      <p:ext uri="{BB962C8B-B14F-4D97-AF65-F5344CB8AC3E}">
        <p14:creationId xmlns:p14="http://schemas.microsoft.com/office/powerpoint/2010/main" val="2284217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FC432-5701-16B5-9038-42693764493B}"/>
              </a:ext>
            </a:extLst>
          </p:cNvPr>
          <p:cNvPicPr>
            <a:picLocks noChangeAspect="1"/>
          </p:cNvPicPr>
          <p:nvPr/>
        </p:nvPicPr>
        <p:blipFill>
          <a:blip r:embed="rId3"/>
          <a:stretch>
            <a:fillRect/>
          </a:stretch>
        </p:blipFill>
        <p:spPr>
          <a:xfrm>
            <a:off x="1495644" y="832883"/>
            <a:ext cx="6002081" cy="4310617"/>
          </a:xfrm>
          <a:prstGeom prst="rect">
            <a:avLst/>
          </a:prstGeom>
        </p:spPr>
      </p:pic>
      <p:sp>
        <p:nvSpPr>
          <p:cNvPr id="2" name="TextBox 1">
            <a:extLst>
              <a:ext uri="{FF2B5EF4-FFF2-40B4-BE49-F238E27FC236}">
                <a16:creationId xmlns:a16="http://schemas.microsoft.com/office/drawing/2014/main" id="{4AB2C6E2-0442-4965-35BF-3B9BB6190E6E}"/>
              </a:ext>
            </a:extLst>
          </p:cNvPr>
          <p:cNvSpPr txBox="1"/>
          <p:nvPr/>
        </p:nvSpPr>
        <p:spPr>
          <a:xfrm>
            <a:off x="172779" y="186069"/>
            <a:ext cx="87984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kshar"/>
              </a:rPr>
              <a:t>Average Order Value By week</a:t>
            </a:r>
          </a:p>
        </p:txBody>
      </p:sp>
    </p:spTree>
    <p:extLst>
      <p:ext uri="{BB962C8B-B14F-4D97-AF65-F5344CB8AC3E}">
        <p14:creationId xmlns:p14="http://schemas.microsoft.com/office/powerpoint/2010/main" val="394501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9"/>
          <p:cNvSpPr txBox="1">
            <a:spLocks noGrp="1"/>
          </p:cNvSpPr>
          <p:nvPr>
            <p:ph type="title"/>
          </p:nvPr>
        </p:nvSpPr>
        <p:spPr>
          <a:xfrm>
            <a:off x="392433" y="76056"/>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Comparison of Purchase/Add to Cart/Checkout for each country</a:t>
            </a:r>
            <a:endParaRPr sz="2400"/>
          </a:p>
        </p:txBody>
      </p:sp>
      <p:pic>
        <p:nvPicPr>
          <p:cNvPr id="5" name="Picture 4">
            <a:extLst>
              <a:ext uri="{FF2B5EF4-FFF2-40B4-BE49-F238E27FC236}">
                <a16:creationId xmlns:a16="http://schemas.microsoft.com/office/drawing/2014/main" id="{C30A3731-4107-5640-B810-32C900DF8C87}"/>
              </a:ext>
            </a:extLst>
          </p:cNvPr>
          <p:cNvPicPr>
            <a:picLocks noChangeAspect="1"/>
          </p:cNvPicPr>
          <p:nvPr/>
        </p:nvPicPr>
        <p:blipFill>
          <a:blip r:embed="rId3"/>
          <a:stretch>
            <a:fillRect/>
          </a:stretch>
        </p:blipFill>
        <p:spPr>
          <a:xfrm>
            <a:off x="1170882" y="613833"/>
            <a:ext cx="6085051" cy="44741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9"/>
          <p:cNvSpPr txBox="1">
            <a:spLocks noGrp="1"/>
          </p:cNvSpPr>
          <p:nvPr>
            <p:ph type="title"/>
          </p:nvPr>
        </p:nvSpPr>
        <p:spPr>
          <a:xfrm>
            <a:off x="392433" y="76056"/>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Comparison of device used to purchase country-wise</a:t>
            </a:r>
            <a:endParaRPr sz="2400"/>
          </a:p>
        </p:txBody>
      </p:sp>
      <p:pic>
        <p:nvPicPr>
          <p:cNvPr id="4" name="Picture 3">
            <a:extLst>
              <a:ext uri="{FF2B5EF4-FFF2-40B4-BE49-F238E27FC236}">
                <a16:creationId xmlns:a16="http://schemas.microsoft.com/office/drawing/2014/main" id="{67CCF6C1-3628-614E-8AF8-9334C50ECBEC}"/>
              </a:ext>
            </a:extLst>
          </p:cNvPr>
          <p:cNvPicPr>
            <a:picLocks noChangeAspect="1"/>
          </p:cNvPicPr>
          <p:nvPr/>
        </p:nvPicPr>
        <p:blipFill rotWithShape="1">
          <a:blip r:embed="rId3"/>
          <a:srcRect b="3104"/>
          <a:stretch/>
        </p:blipFill>
        <p:spPr>
          <a:xfrm>
            <a:off x="1034067" y="519469"/>
            <a:ext cx="5858594" cy="4365798"/>
          </a:xfrm>
          <a:prstGeom prst="rect">
            <a:avLst/>
          </a:prstGeom>
        </p:spPr>
      </p:pic>
    </p:spTree>
    <p:extLst>
      <p:ext uri="{BB962C8B-B14F-4D97-AF65-F5344CB8AC3E}">
        <p14:creationId xmlns:p14="http://schemas.microsoft.com/office/powerpoint/2010/main" val="2165961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9"/>
          <p:cNvSpPr txBox="1">
            <a:spLocks noGrp="1"/>
          </p:cNvSpPr>
          <p:nvPr>
            <p:ph type="title"/>
          </p:nvPr>
        </p:nvSpPr>
        <p:spPr>
          <a:xfrm>
            <a:off x="392433" y="76056"/>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Comparison of device used to add to cart country-wise</a:t>
            </a:r>
            <a:endParaRPr sz="2400"/>
          </a:p>
        </p:txBody>
      </p:sp>
      <p:pic>
        <p:nvPicPr>
          <p:cNvPr id="2" name="Picture 1">
            <a:extLst>
              <a:ext uri="{FF2B5EF4-FFF2-40B4-BE49-F238E27FC236}">
                <a16:creationId xmlns:a16="http://schemas.microsoft.com/office/drawing/2014/main" id="{1DE21EA5-40CE-C242-9CDB-C859A6407F4E}"/>
              </a:ext>
            </a:extLst>
          </p:cNvPr>
          <p:cNvPicPr>
            <a:picLocks noChangeAspect="1"/>
          </p:cNvPicPr>
          <p:nvPr/>
        </p:nvPicPr>
        <p:blipFill>
          <a:blip r:embed="rId3"/>
          <a:stretch>
            <a:fillRect/>
          </a:stretch>
        </p:blipFill>
        <p:spPr>
          <a:xfrm>
            <a:off x="1034067" y="445507"/>
            <a:ext cx="6111800" cy="4657862"/>
          </a:xfrm>
          <a:prstGeom prst="rect">
            <a:avLst/>
          </a:prstGeom>
        </p:spPr>
      </p:pic>
    </p:spTree>
    <p:extLst>
      <p:ext uri="{BB962C8B-B14F-4D97-AF65-F5344CB8AC3E}">
        <p14:creationId xmlns:p14="http://schemas.microsoft.com/office/powerpoint/2010/main" val="2045392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9"/>
          <p:cNvSpPr txBox="1">
            <a:spLocks noGrp="1"/>
          </p:cNvSpPr>
          <p:nvPr>
            <p:ph type="title"/>
          </p:nvPr>
        </p:nvSpPr>
        <p:spPr>
          <a:xfrm>
            <a:off x="392433" y="76056"/>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Top 10 items purchased</a:t>
            </a:r>
            <a:endParaRPr sz="2400"/>
          </a:p>
        </p:txBody>
      </p:sp>
      <p:pic>
        <p:nvPicPr>
          <p:cNvPr id="2" name="Picture 1">
            <a:extLst>
              <a:ext uri="{FF2B5EF4-FFF2-40B4-BE49-F238E27FC236}">
                <a16:creationId xmlns:a16="http://schemas.microsoft.com/office/drawing/2014/main" id="{6C5F764E-CE69-9F4F-961A-82B32A7EDEAE}"/>
              </a:ext>
            </a:extLst>
          </p:cNvPr>
          <p:cNvPicPr>
            <a:picLocks noChangeAspect="1"/>
          </p:cNvPicPr>
          <p:nvPr/>
        </p:nvPicPr>
        <p:blipFill>
          <a:blip r:embed="rId3"/>
          <a:stretch>
            <a:fillRect/>
          </a:stretch>
        </p:blipFill>
        <p:spPr>
          <a:xfrm>
            <a:off x="392433" y="640241"/>
            <a:ext cx="6354886" cy="4177294"/>
          </a:xfrm>
          <a:prstGeom prst="rect">
            <a:avLst/>
          </a:prstGeom>
        </p:spPr>
      </p:pic>
    </p:spTree>
    <p:extLst>
      <p:ext uri="{BB962C8B-B14F-4D97-AF65-F5344CB8AC3E}">
        <p14:creationId xmlns:p14="http://schemas.microsoft.com/office/powerpoint/2010/main" val="927064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0"/>
          <p:cNvSpPr/>
          <p:nvPr/>
        </p:nvSpPr>
        <p:spPr>
          <a:xfrm flipH="1">
            <a:off x="3730025" y="1199386"/>
            <a:ext cx="649200" cy="649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flipH="1">
            <a:off x="3730025" y="2934114"/>
            <a:ext cx="649200" cy="649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flipH="1">
            <a:off x="720100" y="2934114"/>
            <a:ext cx="649200" cy="649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flipH="1">
            <a:off x="720100" y="1199386"/>
            <a:ext cx="649200" cy="6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txBox="1">
            <a:spLocks noGrp="1"/>
          </p:cNvSpPr>
          <p:nvPr>
            <p:ph type="title"/>
          </p:nvPr>
        </p:nvSpPr>
        <p:spPr>
          <a:xfrm>
            <a:off x="713250" y="445025"/>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03" name="Google Shape;503;p40"/>
          <p:cNvSpPr txBox="1">
            <a:spLocks noGrp="1"/>
          </p:cNvSpPr>
          <p:nvPr>
            <p:ph type="title" idx="2"/>
          </p:nvPr>
        </p:nvSpPr>
        <p:spPr>
          <a:xfrm>
            <a:off x="720100" y="1854284"/>
            <a:ext cx="2578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US</a:t>
            </a:r>
            <a:endParaRPr/>
          </a:p>
        </p:txBody>
      </p:sp>
      <p:sp>
        <p:nvSpPr>
          <p:cNvPr id="505" name="Google Shape;505;p40"/>
          <p:cNvSpPr txBox="1">
            <a:spLocks noGrp="1"/>
          </p:cNvSpPr>
          <p:nvPr>
            <p:ph type="title" idx="3"/>
          </p:nvPr>
        </p:nvSpPr>
        <p:spPr>
          <a:xfrm>
            <a:off x="3730029" y="1854284"/>
            <a:ext cx="2578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UNDERSTAND DATA</a:t>
            </a:r>
            <a:endParaRPr/>
          </a:p>
        </p:txBody>
      </p:sp>
      <p:sp>
        <p:nvSpPr>
          <p:cNvPr id="507" name="Google Shape;507;p40"/>
          <p:cNvSpPr txBox="1">
            <a:spLocks noGrp="1"/>
          </p:cNvSpPr>
          <p:nvPr>
            <p:ph type="title" idx="5"/>
          </p:nvPr>
        </p:nvSpPr>
        <p:spPr>
          <a:xfrm>
            <a:off x="720100" y="3591711"/>
            <a:ext cx="2578500" cy="527700"/>
          </a:xfrm>
          <a:prstGeom prst="rect">
            <a:avLst/>
          </a:prstGeom>
        </p:spPr>
        <p:txBody>
          <a:bodyPr spcFirstLastPara="1" wrap="square" lIns="91425" tIns="91425" rIns="91425" bIns="91425" anchor="b" anchorCtr="0">
            <a:noAutofit/>
          </a:bodyPr>
          <a:lstStyle/>
          <a:p>
            <a:pPr lvl="0"/>
            <a:r>
              <a:rPr lang="en"/>
              <a:t>ANALYSIS</a:t>
            </a:r>
            <a:endParaRPr/>
          </a:p>
        </p:txBody>
      </p:sp>
      <p:sp>
        <p:nvSpPr>
          <p:cNvPr id="509" name="Google Shape;509;p40"/>
          <p:cNvSpPr txBox="1">
            <a:spLocks noGrp="1"/>
          </p:cNvSpPr>
          <p:nvPr>
            <p:ph type="title" idx="7"/>
          </p:nvPr>
        </p:nvSpPr>
        <p:spPr>
          <a:xfrm>
            <a:off x="3730029" y="3591711"/>
            <a:ext cx="2578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ASSOCIATIONS</a:t>
            </a:r>
            <a:endParaRPr/>
          </a:p>
        </p:txBody>
      </p:sp>
      <p:sp>
        <p:nvSpPr>
          <p:cNvPr id="511" name="Google Shape;511;p40"/>
          <p:cNvSpPr txBox="1">
            <a:spLocks noGrp="1"/>
          </p:cNvSpPr>
          <p:nvPr>
            <p:ph type="title" idx="9"/>
          </p:nvPr>
        </p:nvSpPr>
        <p:spPr>
          <a:xfrm>
            <a:off x="720100" y="1283113"/>
            <a:ext cx="649200" cy="4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2" name="Google Shape;512;p40"/>
          <p:cNvSpPr txBox="1">
            <a:spLocks noGrp="1"/>
          </p:cNvSpPr>
          <p:nvPr>
            <p:ph type="title" idx="13"/>
          </p:nvPr>
        </p:nvSpPr>
        <p:spPr>
          <a:xfrm>
            <a:off x="720100" y="3020525"/>
            <a:ext cx="649200" cy="4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13" name="Google Shape;513;p40"/>
          <p:cNvSpPr txBox="1">
            <a:spLocks noGrp="1"/>
          </p:cNvSpPr>
          <p:nvPr>
            <p:ph type="title" idx="14"/>
          </p:nvPr>
        </p:nvSpPr>
        <p:spPr>
          <a:xfrm>
            <a:off x="3730025" y="1283113"/>
            <a:ext cx="649200" cy="4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4" name="Google Shape;514;p40"/>
          <p:cNvSpPr txBox="1">
            <a:spLocks noGrp="1"/>
          </p:cNvSpPr>
          <p:nvPr>
            <p:ph type="title" idx="15"/>
          </p:nvPr>
        </p:nvSpPr>
        <p:spPr>
          <a:xfrm>
            <a:off x="3730025" y="3020522"/>
            <a:ext cx="649200" cy="4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515" name="Google Shape;515;p40"/>
          <p:cNvGrpSpPr/>
          <p:nvPr/>
        </p:nvGrpSpPr>
        <p:grpSpPr>
          <a:xfrm rot="-2699820">
            <a:off x="6834751" y="3704267"/>
            <a:ext cx="1764821" cy="782842"/>
            <a:chOff x="7545448" y="1004546"/>
            <a:chExt cx="1305284" cy="579000"/>
          </a:xfrm>
        </p:grpSpPr>
        <p:sp>
          <p:nvSpPr>
            <p:cNvPr id="516" name="Google Shape;516;p40"/>
            <p:cNvSpPr/>
            <p:nvPr/>
          </p:nvSpPr>
          <p:spPr>
            <a:xfrm>
              <a:off x="8271732" y="1004546"/>
              <a:ext cx="579000" cy="579000"/>
            </a:xfrm>
            <a:prstGeom prst="ellipse">
              <a:avLst/>
            </a:prstGeom>
            <a:solidFill>
              <a:srgbClr val="A3C3BB">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7908561" y="1004546"/>
              <a:ext cx="579000" cy="579000"/>
            </a:xfrm>
            <a:prstGeom prst="ellipse">
              <a:avLst/>
            </a:prstGeom>
            <a:solidFill>
              <a:srgbClr val="A3C3BB">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7545448" y="1004546"/>
              <a:ext cx="579000" cy="579000"/>
            </a:xfrm>
            <a:prstGeom prst="ellipse">
              <a:avLst/>
            </a:prstGeom>
            <a:solidFill>
              <a:srgbClr val="A3C3BB">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p:nvPr/>
        </p:nvSpPr>
        <p:spPr>
          <a:xfrm rot="-2700387" flipH="1">
            <a:off x="6952145" y="1849359"/>
            <a:ext cx="1885217" cy="75349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9"/>
          <p:cNvSpPr txBox="1">
            <a:spLocks noGrp="1"/>
          </p:cNvSpPr>
          <p:nvPr>
            <p:ph type="title"/>
          </p:nvPr>
        </p:nvSpPr>
        <p:spPr>
          <a:xfrm>
            <a:off x="392433" y="76056"/>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Top 10 items added to cart</a:t>
            </a:r>
            <a:endParaRPr sz="2400"/>
          </a:p>
        </p:txBody>
      </p:sp>
      <p:pic>
        <p:nvPicPr>
          <p:cNvPr id="3" name="Picture 2">
            <a:extLst>
              <a:ext uri="{FF2B5EF4-FFF2-40B4-BE49-F238E27FC236}">
                <a16:creationId xmlns:a16="http://schemas.microsoft.com/office/drawing/2014/main" id="{388878E2-EA91-BC4F-8972-1C50AB393B3C}"/>
              </a:ext>
            </a:extLst>
          </p:cNvPr>
          <p:cNvPicPr>
            <a:picLocks noChangeAspect="1"/>
          </p:cNvPicPr>
          <p:nvPr/>
        </p:nvPicPr>
        <p:blipFill>
          <a:blip r:embed="rId3"/>
          <a:stretch>
            <a:fillRect/>
          </a:stretch>
        </p:blipFill>
        <p:spPr>
          <a:xfrm>
            <a:off x="392433" y="639233"/>
            <a:ext cx="6848324" cy="4504267"/>
          </a:xfrm>
          <a:prstGeom prst="rect">
            <a:avLst/>
          </a:prstGeom>
        </p:spPr>
      </p:pic>
    </p:spTree>
    <p:extLst>
      <p:ext uri="{BB962C8B-B14F-4D97-AF65-F5344CB8AC3E}">
        <p14:creationId xmlns:p14="http://schemas.microsoft.com/office/powerpoint/2010/main" val="808440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9"/>
          <p:cNvSpPr txBox="1">
            <a:spLocks noGrp="1"/>
          </p:cNvSpPr>
          <p:nvPr>
            <p:ph type="title"/>
          </p:nvPr>
        </p:nvSpPr>
        <p:spPr>
          <a:xfrm>
            <a:off x="392433" y="76056"/>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Top 10 items with begin checkout</a:t>
            </a:r>
            <a:endParaRPr sz="2400"/>
          </a:p>
        </p:txBody>
      </p:sp>
      <p:pic>
        <p:nvPicPr>
          <p:cNvPr id="2" name="Picture 1">
            <a:extLst>
              <a:ext uri="{FF2B5EF4-FFF2-40B4-BE49-F238E27FC236}">
                <a16:creationId xmlns:a16="http://schemas.microsoft.com/office/drawing/2014/main" id="{38D9B4FE-738C-5546-AD09-8F44C35D7620}"/>
              </a:ext>
            </a:extLst>
          </p:cNvPr>
          <p:cNvPicPr>
            <a:picLocks noChangeAspect="1"/>
          </p:cNvPicPr>
          <p:nvPr/>
        </p:nvPicPr>
        <p:blipFill>
          <a:blip r:embed="rId3"/>
          <a:stretch>
            <a:fillRect/>
          </a:stretch>
        </p:blipFill>
        <p:spPr>
          <a:xfrm>
            <a:off x="392433" y="539677"/>
            <a:ext cx="6982822" cy="4527767"/>
          </a:xfrm>
          <a:prstGeom prst="rect">
            <a:avLst/>
          </a:prstGeom>
        </p:spPr>
      </p:pic>
    </p:spTree>
    <p:extLst>
      <p:ext uri="{BB962C8B-B14F-4D97-AF65-F5344CB8AC3E}">
        <p14:creationId xmlns:p14="http://schemas.microsoft.com/office/powerpoint/2010/main" val="2972353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9"/>
          <p:cNvSpPr txBox="1">
            <a:spLocks noGrp="1"/>
          </p:cNvSpPr>
          <p:nvPr>
            <p:ph type="title"/>
          </p:nvPr>
        </p:nvSpPr>
        <p:spPr>
          <a:xfrm>
            <a:off x="392433" y="76056"/>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Find Associations using Python</a:t>
            </a:r>
            <a:endParaRPr sz="2400"/>
          </a:p>
        </p:txBody>
      </p:sp>
      <p:pic>
        <p:nvPicPr>
          <p:cNvPr id="4" name="Picture 3">
            <a:extLst>
              <a:ext uri="{FF2B5EF4-FFF2-40B4-BE49-F238E27FC236}">
                <a16:creationId xmlns:a16="http://schemas.microsoft.com/office/drawing/2014/main" id="{E8F92C4E-333C-5F42-90D5-D62651B440AB}"/>
              </a:ext>
            </a:extLst>
          </p:cNvPr>
          <p:cNvPicPr>
            <a:picLocks noChangeAspect="1"/>
          </p:cNvPicPr>
          <p:nvPr/>
        </p:nvPicPr>
        <p:blipFill>
          <a:blip r:embed="rId3"/>
          <a:stretch>
            <a:fillRect/>
          </a:stretch>
        </p:blipFill>
        <p:spPr>
          <a:xfrm>
            <a:off x="392434" y="512234"/>
            <a:ext cx="6093034" cy="4542080"/>
          </a:xfrm>
          <a:prstGeom prst="rect">
            <a:avLst/>
          </a:prstGeom>
        </p:spPr>
      </p:pic>
    </p:spTree>
    <p:extLst>
      <p:ext uri="{BB962C8B-B14F-4D97-AF65-F5344CB8AC3E}">
        <p14:creationId xmlns:p14="http://schemas.microsoft.com/office/powerpoint/2010/main" val="1322231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9"/>
          <p:cNvSpPr txBox="1">
            <a:spLocks noGrp="1"/>
          </p:cNvSpPr>
          <p:nvPr>
            <p:ph type="title"/>
          </p:nvPr>
        </p:nvSpPr>
        <p:spPr>
          <a:xfrm>
            <a:off x="392433" y="76056"/>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Associations found</a:t>
            </a:r>
            <a:endParaRPr sz="2400"/>
          </a:p>
        </p:txBody>
      </p:sp>
      <p:graphicFrame>
        <p:nvGraphicFramePr>
          <p:cNvPr id="5" name="Google Shape;1423;p68">
            <a:extLst>
              <a:ext uri="{FF2B5EF4-FFF2-40B4-BE49-F238E27FC236}">
                <a16:creationId xmlns:a16="http://schemas.microsoft.com/office/drawing/2014/main" id="{E6DC6496-84C3-0D4A-AC2D-BD4A6539E248}"/>
              </a:ext>
            </a:extLst>
          </p:cNvPr>
          <p:cNvGraphicFramePr/>
          <p:nvPr>
            <p:extLst>
              <p:ext uri="{D42A27DB-BD31-4B8C-83A1-F6EECF244321}">
                <p14:modId xmlns:p14="http://schemas.microsoft.com/office/powerpoint/2010/main" val="2950521531"/>
              </p:ext>
            </p:extLst>
          </p:nvPr>
        </p:nvGraphicFramePr>
        <p:xfrm>
          <a:off x="594666" y="965862"/>
          <a:ext cx="7717500" cy="2324675"/>
        </p:xfrm>
        <a:graphic>
          <a:graphicData uri="http://schemas.openxmlformats.org/drawingml/2006/table">
            <a:tbl>
              <a:tblPr>
                <a:noFill/>
                <a:tableStyleId>{419116A0-47B9-4B65-80A5-657E5E4CDF0D}</a:tableStyleId>
              </a:tblPr>
              <a:tblGrid>
                <a:gridCol w="1929375">
                  <a:extLst>
                    <a:ext uri="{9D8B030D-6E8A-4147-A177-3AD203B41FA5}">
                      <a16:colId xmlns:a16="http://schemas.microsoft.com/office/drawing/2014/main" val="20000"/>
                    </a:ext>
                  </a:extLst>
                </a:gridCol>
                <a:gridCol w="1929375">
                  <a:extLst>
                    <a:ext uri="{9D8B030D-6E8A-4147-A177-3AD203B41FA5}">
                      <a16:colId xmlns:a16="http://schemas.microsoft.com/office/drawing/2014/main" val="20001"/>
                    </a:ext>
                  </a:extLst>
                </a:gridCol>
                <a:gridCol w="1929375">
                  <a:extLst>
                    <a:ext uri="{9D8B030D-6E8A-4147-A177-3AD203B41FA5}">
                      <a16:colId xmlns:a16="http://schemas.microsoft.com/office/drawing/2014/main" val="20002"/>
                    </a:ext>
                  </a:extLst>
                </a:gridCol>
                <a:gridCol w="1929375">
                  <a:extLst>
                    <a:ext uri="{9D8B030D-6E8A-4147-A177-3AD203B41FA5}">
                      <a16:colId xmlns:a16="http://schemas.microsoft.com/office/drawing/2014/main" val="20003"/>
                    </a:ext>
                  </a:extLst>
                </a:gridCol>
              </a:tblGrid>
              <a:tr h="670525">
                <a:tc>
                  <a:txBody>
                    <a:bodyPr/>
                    <a:lstStyle/>
                    <a:p>
                      <a:pPr marL="0" lvl="0" indent="0" algn="ctr" rtl="0">
                        <a:spcBef>
                          <a:spcPts val="0"/>
                        </a:spcBef>
                        <a:spcAft>
                          <a:spcPts val="0"/>
                        </a:spcAft>
                        <a:buNone/>
                      </a:pPr>
                      <a:r>
                        <a:rPr lang="en" sz="2400">
                          <a:solidFill>
                            <a:schemeClr val="dk2"/>
                          </a:solidFill>
                          <a:latin typeface="Akshar"/>
                          <a:ea typeface="Akshar"/>
                          <a:cs typeface="Akshar"/>
                          <a:sym typeface="Akshar"/>
                        </a:rPr>
                        <a:t>1</a:t>
                      </a:r>
                      <a:endParaRPr sz="2400">
                        <a:solidFill>
                          <a:schemeClr val="dk2"/>
                        </a:solidFill>
                        <a:latin typeface="Akshar"/>
                        <a:ea typeface="Akshar"/>
                        <a:cs typeface="Akshar"/>
                        <a:sym typeface="Aksh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400">
                          <a:solidFill>
                            <a:schemeClr val="dk2"/>
                          </a:solidFill>
                          <a:latin typeface="Akshar"/>
                          <a:ea typeface="Akshar"/>
                          <a:cs typeface="Akshar"/>
                          <a:sym typeface="Akshar"/>
                        </a:rPr>
                        <a:t>2</a:t>
                      </a:r>
                      <a:endParaRPr sz="2400">
                        <a:solidFill>
                          <a:schemeClr val="dk2"/>
                        </a:solidFill>
                        <a:latin typeface="Akshar"/>
                        <a:ea typeface="Akshar"/>
                        <a:cs typeface="Akshar"/>
                        <a:sym typeface="Aksh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400">
                          <a:solidFill>
                            <a:schemeClr val="dk1"/>
                          </a:solidFill>
                          <a:latin typeface="Akshar"/>
                          <a:ea typeface="Akshar"/>
                          <a:cs typeface="Akshar"/>
                          <a:sym typeface="Akshar"/>
                        </a:rPr>
                        <a:t>3</a:t>
                      </a:r>
                      <a:endParaRPr sz="2400">
                        <a:solidFill>
                          <a:schemeClr val="dk1"/>
                        </a:solidFill>
                        <a:latin typeface="Akshar"/>
                        <a:ea typeface="Akshar"/>
                        <a:cs typeface="Akshar"/>
                        <a:sym typeface="Aksh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2400">
                          <a:solidFill>
                            <a:schemeClr val="dk1"/>
                          </a:solidFill>
                          <a:latin typeface="Akshar"/>
                          <a:ea typeface="Akshar"/>
                          <a:cs typeface="Akshar"/>
                          <a:sym typeface="Akshar"/>
                        </a:rPr>
                        <a:t>4</a:t>
                      </a:r>
                      <a:endParaRPr sz="2400">
                        <a:solidFill>
                          <a:schemeClr val="dk1"/>
                        </a:solidFill>
                        <a:latin typeface="Akshar"/>
                        <a:ea typeface="Akshar"/>
                        <a:cs typeface="Akshar"/>
                        <a:sym typeface="Aksha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654150">
                <a:tc>
                  <a:txBody>
                    <a:bodyPr/>
                    <a:lstStyle/>
                    <a:p>
                      <a:pPr marL="457200" lvl="0" indent="-317500" algn="l" rtl="0">
                        <a:spcBef>
                          <a:spcPts val="0"/>
                        </a:spcBef>
                        <a:spcAft>
                          <a:spcPts val="0"/>
                        </a:spcAft>
                        <a:buClr>
                          <a:schemeClr val="dk1"/>
                        </a:buClr>
                        <a:buSzPts val="1400"/>
                        <a:buFont typeface="Inter"/>
                        <a:buChar char="●"/>
                      </a:pPr>
                      <a:r>
                        <a:rPr lang="en-US" sz="1400" b="0" i="0" u="none" strike="noStrike" cap="none">
                          <a:solidFill>
                            <a:srgbClr val="000000"/>
                          </a:solidFill>
                          <a:effectLst/>
                          <a:latin typeface="Arial"/>
                          <a:ea typeface="Arial"/>
                          <a:cs typeface="Arial"/>
                          <a:sym typeface="Arial"/>
                        </a:rPr>
                        <a:t>Android Large Removable Sticker Sheet</a:t>
                      </a: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US" sz="1400" b="0" i="0" u="none" strike="noStrike" cap="none">
                          <a:solidFill>
                            <a:srgbClr val="000000"/>
                          </a:solidFill>
                          <a:effectLst/>
                          <a:latin typeface="Arial"/>
                          <a:ea typeface="Arial"/>
                          <a:cs typeface="Arial"/>
                          <a:sym typeface="Arial"/>
                        </a:rPr>
                        <a:t>Android SM S/F18 Sticker Sheet</a:t>
                      </a:r>
                      <a:endParaRPr lang="en">
                        <a:solidFill>
                          <a:schemeClr val="dk1"/>
                        </a:solidFill>
                        <a:latin typeface="Inter"/>
                        <a:ea typeface="Inter"/>
                        <a:cs typeface="Inter"/>
                        <a:sym typeface="Inter"/>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457200" lvl="0" indent="-317500" algn="l" rtl="0">
                        <a:spcBef>
                          <a:spcPts val="0"/>
                        </a:spcBef>
                        <a:spcAft>
                          <a:spcPts val="0"/>
                        </a:spcAft>
                        <a:buClr>
                          <a:schemeClr val="dk1"/>
                        </a:buClr>
                        <a:buSzPts val="1400"/>
                        <a:buFont typeface="Inter"/>
                        <a:buChar char="●"/>
                      </a:pPr>
                      <a:r>
                        <a:rPr lang="en-US" sz="1400" b="0" i="0" u="none" strike="noStrike" cap="none">
                          <a:solidFill>
                            <a:srgbClr val="000000"/>
                          </a:solidFill>
                          <a:effectLst/>
                          <a:latin typeface="Arial"/>
                          <a:ea typeface="Arial"/>
                          <a:cs typeface="Arial"/>
                          <a:sym typeface="Arial"/>
                        </a:rPr>
                        <a:t>Google Clear Pen 4-Pack</a:t>
                      </a: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US" sz="1400" b="0" i="0" u="none" strike="noStrike" cap="none">
                          <a:solidFill>
                            <a:srgbClr val="000000"/>
                          </a:solidFill>
                          <a:effectLst/>
                          <a:latin typeface="Arial"/>
                          <a:ea typeface="Arial"/>
                          <a:cs typeface="Arial"/>
                          <a:sym typeface="Arial"/>
                        </a:rPr>
                        <a:t>Google Metallic Notebook Set</a:t>
                      </a:r>
                      <a:endParaRPr>
                        <a:solidFill>
                          <a:schemeClr val="dk1"/>
                        </a:solidFill>
                        <a:latin typeface="Inter"/>
                        <a:ea typeface="Inter"/>
                        <a:cs typeface="Inter"/>
                        <a:sym typeface="Inter"/>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457200" lvl="0" indent="-317500" algn="l" rtl="0">
                        <a:spcBef>
                          <a:spcPts val="0"/>
                        </a:spcBef>
                        <a:spcAft>
                          <a:spcPts val="0"/>
                        </a:spcAft>
                        <a:buClr>
                          <a:schemeClr val="dk1"/>
                        </a:buClr>
                        <a:buSzPts val="1400"/>
                        <a:buFont typeface="Inter"/>
                        <a:buChar char="●"/>
                      </a:pPr>
                      <a:r>
                        <a:rPr lang="en-US" sz="1400" b="0" i="0" u="none" strike="noStrike" cap="none">
                          <a:solidFill>
                            <a:srgbClr val="000000"/>
                          </a:solidFill>
                          <a:effectLst/>
                          <a:latin typeface="Arial"/>
                          <a:ea typeface="Arial"/>
                          <a:cs typeface="Arial"/>
                          <a:sym typeface="Arial"/>
                        </a:rPr>
                        <a:t>Google Crew Combed Cotton Sock</a:t>
                      </a:r>
                    </a:p>
                    <a:p>
                      <a:pPr marL="457200" lvl="0" indent="-317500" algn="l" rtl="0">
                        <a:spcBef>
                          <a:spcPts val="0"/>
                        </a:spcBef>
                        <a:spcAft>
                          <a:spcPts val="0"/>
                        </a:spcAft>
                        <a:buClr>
                          <a:schemeClr val="dk1"/>
                        </a:buClr>
                        <a:buSzPts val="1400"/>
                        <a:buFont typeface="Inter"/>
                        <a:buChar char="●"/>
                      </a:pPr>
                      <a:r>
                        <a:rPr lang="en-US" sz="1400" b="0" i="0" u="none" strike="noStrike" cap="none">
                          <a:solidFill>
                            <a:srgbClr val="000000"/>
                          </a:solidFill>
                          <a:effectLst/>
                          <a:latin typeface="Arial"/>
                          <a:ea typeface="Arial"/>
                          <a:cs typeface="Arial"/>
                          <a:sym typeface="Arial"/>
                        </a:rPr>
                        <a:t>Google Crew Socks</a:t>
                      </a:r>
                      <a:endParaRPr>
                        <a:solidFill>
                          <a:schemeClr val="dk1"/>
                        </a:solidFill>
                        <a:latin typeface="Inter"/>
                        <a:ea typeface="Inter"/>
                        <a:cs typeface="Inter"/>
                        <a:sym typeface="Inter"/>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457200" lvl="0" indent="-317500" algn="l" rtl="0">
                        <a:spcBef>
                          <a:spcPts val="0"/>
                        </a:spcBef>
                        <a:spcAft>
                          <a:spcPts val="0"/>
                        </a:spcAft>
                        <a:buClr>
                          <a:schemeClr val="dk1"/>
                        </a:buClr>
                        <a:buSzPts val="1400"/>
                        <a:buFont typeface="Inter"/>
                        <a:buChar char="●"/>
                      </a:pPr>
                      <a:r>
                        <a:rPr lang="en-US" sz="1400" b="0" i="0" u="none" strike="noStrike" cap="none">
                          <a:solidFill>
                            <a:srgbClr val="000000"/>
                          </a:solidFill>
                          <a:effectLst/>
                          <a:latin typeface="Arial"/>
                          <a:ea typeface="Arial"/>
                          <a:cs typeface="Arial"/>
                          <a:sym typeface="Arial"/>
                        </a:rPr>
                        <a:t>Google Light Pen Blue'</a:t>
                      </a: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US" sz="1400" b="0" i="0" u="none" strike="noStrike" cap="none">
                          <a:solidFill>
                            <a:srgbClr val="000000"/>
                          </a:solidFill>
                          <a:effectLst/>
                          <a:latin typeface="Arial"/>
                          <a:ea typeface="Arial"/>
                          <a:cs typeface="Arial"/>
                          <a:sym typeface="Arial"/>
                        </a:rPr>
                        <a:t>Google Light Pen Green</a:t>
                      </a: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US" sz="1400" b="0" i="0" u="none" strike="noStrike" cap="none">
                          <a:solidFill>
                            <a:srgbClr val="000000"/>
                          </a:solidFill>
                          <a:effectLst/>
                          <a:latin typeface="Arial"/>
                          <a:ea typeface="Arial"/>
                          <a:cs typeface="Arial"/>
                          <a:sym typeface="Arial"/>
                        </a:rPr>
                        <a:t>Google Light Pen Red</a:t>
                      </a:r>
                      <a:endParaRPr>
                        <a:solidFill>
                          <a:schemeClr val="dk1"/>
                        </a:solidFill>
                        <a:latin typeface="Inter"/>
                        <a:ea typeface="Inter"/>
                        <a:cs typeface="Inter"/>
                        <a:sym typeface="Inter"/>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09092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91" name="Google Shape;891;p56"/>
          <p:cNvSpPr/>
          <p:nvPr/>
        </p:nvSpPr>
        <p:spPr>
          <a:xfrm>
            <a:off x="4563528" y="3687385"/>
            <a:ext cx="734100" cy="734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56"/>
          <p:cNvGrpSpPr/>
          <p:nvPr/>
        </p:nvGrpSpPr>
        <p:grpSpPr>
          <a:xfrm>
            <a:off x="713400" y="3057480"/>
            <a:ext cx="1363985" cy="1363985"/>
            <a:chOff x="-226762" y="2842330"/>
            <a:chExt cx="1363985" cy="1363985"/>
          </a:xfrm>
        </p:grpSpPr>
        <p:sp>
          <p:nvSpPr>
            <p:cNvPr id="893" name="Google Shape;893;p56"/>
            <p:cNvSpPr/>
            <p:nvPr/>
          </p:nvSpPr>
          <p:spPr>
            <a:xfrm rot="-2700993">
              <a:off x="250978" y="2994385"/>
              <a:ext cx="734189" cy="734189"/>
            </a:xfrm>
            <a:prstGeom prst="ellipse">
              <a:avLst/>
            </a:prstGeom>
            <a:solidFill>
              <a:srgbClr val="A3C3BB">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6"/>
            <p:cNvSpPr/>
            <p:nvPr/>
          </p:nvSpPr>
          <p:spPr>
            <a:xfrm rot="-2700993">
              <a:off x="-74707" y="3320070"/>
              <a:ext cx="734189" cy="734189"/>
            </a:xfrm>
            <a:prstGeom prst="ellipse">
              <a:avLst/>
            </a:prstGeom>
            <a:solidFill>
              <a:srgbClr val="A3C3BB">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6"/>
          <p:cNvGrpSpPr/>
          <p:nvPr/>
        </p:nvGrpSpPr>
        <p:grpSpPr>
          <a:xfrm rot="-2700000">
            <a:off x="7652556" y="2493539"/>
            <a:ext cx="1305272" cy="578994"/>
            <a:chOff x="7545448" y="1004546"/>
            <a:chExt cx="1305284" cy="579000"/>
          </a:xfrm>
        </p:grpSpPr>
        <p:sp>
          <p:nvSpPr>
            <p:cNvPr id="896" name="Google Shape;896;p56"/>
            <p:cNvSpPr/>
            <p:nvPr/>
          </p:nvSpPr>
          <p:spPr>
            <a:xfrm>
              <a:off x="8271732" y="1004546"/>
              <a:ext cx="579000" cy="579000"/>
            </a:xfrm>
            <a:prstGeom prst="ellipse">
              <a:avLst/>
            </a:prstGeom>
            <a:solidFill>
              <a:srgbClr val="E77D55">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6"/>
            <p:cNvSpPr/>
            <p:nvPr/>
          </p:nvSpPr>
          <p:spPr>
            <a:xfrm>
              <a:off x="7908561" y="1004546"/>
              <a:ext cx="579000" cy="579000"/>
            </a:xfrm>
            <a:prstGeom prst="ellipse">
              <a:avLst/>
            </a:prstGeom>
            <a:solidFill>
              <a:srgbClr val="E77D55">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p:nvPr/>
          </p:nvSpPr>
          <p:spPr>
            <a:xfrm>
              <a:off x="7545448" y="1004546"/>
              <a:ext cx="579000" cy="579000"/>
            </a:xfrm>
            <a:prstGeom prst="ellipse">
              <a:avLst/>
            </a:prstGeom>
            <a:solidFill>
              <a:srgbClr val="E77D5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56"/>
          <p:cNvSpPr/>
          <p:nvPr/>
        </p:nvSpPr>
        <p:spPr>
          <a:xfrm rot="-2700534" flipH="1">
            <a:off x="414011" y="4689218"/>
            <a:ext cx="2733533" cy="753493"/>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56"/>
          <p:cNvGrpSpPr/>
          <p:nvPr/>
        </p:nvGrpSpPr>
        <p:grpSpPr>
          <a:xfrm>
            <a:off x="4882225" y="77230"/>
            <a:ext cx="1363985" cy="1363985"/>
            <a:chOff x="-226762" y="2842330"/>
            <a:chExt cx="1363985" cy="1363985"/>
          </a:xfrm>
        </p:grpSpPr>
        <p:sp>
          <p:nvSpPr>
            <p:cNvPr id="901" name="Google Shape;901;p56"/>
            <p:cNvSpPr/>
            <p:nvPr/>
          </p:nvSpPr>
          <p:spPr>
            <a:xfrm rot="-2700993">
              <a:off x="250978" y="2994385"/>
              <a:ext cx="734189" cy="734189"/>
            </a:xfrm>
            <a:prstGeom prst="ellipse">
              <a:avLst/>
            </a:prstGeom>
            <a:solidFill>
              <a:srgbClr val="366E5F">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6"/>
            <p:cNvSpPr/>
            <p:nvPr/>
          </p:nvSpPr>
          <p:spPr>
            <a:xfrm rot="-2700993">
              <a:off x="-74707" y="3320070"/>
              <a:ext cx="734189" cy="734189"/>
            </a:xfrm>
            <a:prstGeom prst="ellipse">
              <a:avLst/>
            </a:prstGeom>
            <a:solidFill>
              <a:srgbClr val="366E5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489;p72">
            <a:extLst>
              <a:ext uri="{FF2B5EF4-FFF2-40B4-BE49-F238E27FC236}">
                <a16:creationId xmlns:a16="http://schemas.microsoft.com/office/drawing/2014/main" id="{7232D576-9A21-314A-817B-A34AC7ED2044}"/>
              </a:ext>
            </a:extLst>
          </p:cNvPr>
          <p:cNvSpPr txBox="1">
            <a:spLocks noGrp="1"/>
          </p:cNvSpPr>
          <p:nvPr>
            <p:ph type="title"/>
          </p:nvPr>
        </p:nvSpPr>
        <p:spPr>
          <a:xfrm>
            <a:off x="2487210" y="1625450"/>
            <a:ext cx="3759000" cy="95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sp>
        <p:nvSpPr>
          <p:cNvPr id="21" name="Google Shape;1490;p72">
            <a:extLst>
              <a:ext uri="{FF2B5EF4-FFF2-40B4-BE49-F238E27FC236}">
                <a16:creationId xmlns:a16="http://schemas.microsoft.com/office/drawing/2014/main" id="{19EE48B8-325D-E842-A835-3F8DEB2C9EC9}"/>
              </a:ext>
            </a:extLst>
          </p:cNvPr>
          <p:cNvSpPr txBox="1">
            <a:spLocks/>
          </p:cNvSpPr>
          <p:nvPr/>
        </p:nvSpPr>
        <p:spPr>
          <a:xfrm>
            <a:off x="3095901" y="2784316"/>
            <a:ext cx="2547450" cy="9011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02" name="Google Shape;502;p40"/>
          <p:cNvSpPr txBox="1">
            <a:spLocks noGrp="1"/>
          </p:cNvSpPr>
          <p:nvPr>
            <p:ph type="title"/>
          </p:nvPr>
        </p:nvSpPr>
        <p:spPr>
          <a:xfrm>
            <a:off x="713250" y="445025"/>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Group 4</a:t>
            </a:r>
            <a:endParaRPr dirty="0"/>
          </a:p>
        </p:txBody>
      </p:sp>
      <p:grpSp>
        <p:nvGrpSpPr>
          <p:cNvPr id="515" name="Google Shape;515;p40"/>
          <p:cNvGrpSpPr/>
          <p:nvPr/>
        </p:nvGrpSpPr>
        <p:grpSpPr>
          <a:xfrm rot="-2699820">
            <a:off x="6834751" y="3704267"/>
            <a:ext cx="1764821" cy="782842"/>
            <a:chOff x="7545448" y="1004546"/>
            <a:chExt cx="1305284" cy="579000"/>
          </a:xfrm>
        </p:grpSpPr>
        <p:sp>
          <p:nvSpPr>
            <p:cNvPr id="516" name="Google Shape;516;p40"/>
            <p:cNvSpPr/>
            <p:nvPr/>
          </p:nvSpPr>
          <p:spPr>
            <a:xfrm>
              <a:off x="8271732" y="1004546"/>
              <a:ext cx="579000" cy="579000"/>
            </a:xfrm>
            <a:prstGeom prst="ellipse">
              <a:avLst/>
            </a:prstGeom>
            <a:solidFill>
              <a:srgbClr val="A3C3BB">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7908561" y="1004546"/>
              <a:ext cx="579000" cy="579000"/>
            </a:xfrm>
            <a:prstGeom prst="ellipse">
              <a:avLst/>
            </a:prstGeom>
            <a:solidFill>
              <a:srgbClr val="A3C3BB">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7545448" y="1004546"/>
              <a:ext cx="579000" cy="579000"/>
            </a:xfrm>
            <a:prstGeom prst="ellipse">
              <a:avLst/>
            </a:prstGeom>
            <a:solidFill>
              <a:srgbClr val="A3C3BB">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p:nvPr/>
        </p:nvSpPr>
        <p:spPr>
          <a:xfrm rot="-2700387" flipH="1">
            <a:off x="6952145" y="1849359"/>
            <a:ext cx="1885217" cy="75349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Rounded Rectangle 49">
            <a:extLst>
              <a:ext uri="{FF2B5EF4-FFF2-40B4-BE49-F238E27FC236}">
                <a16:creationId xmlns:a16="http://schemas.microsoft.com/office/drawing/2014/main" id="{4CB4E657-7E51-1540-8CE7-B2992551CCC4}"/>
              </a:ext>
            </a:extLst>
          </p:cNvPr>
          <p:cNvSpPr/>
          <p:nvPr/>
        </p:nvSpPr>
        <p:spPr>
          <a:xfrm>
            <a:off x="3988549" y="2750417"/>
            <a:ext cx="1779944" cy="43497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latin typeface="Optima" panose="02000503060000020004" pitchFamily="2" charset="0"/>
              </a:rPr>
              <a:t>Rajat Chopra</a:t>
            </a:r>
          </a:p>
          <a:p>
            <a:pPr algn="ctr"/>
            <a:endParaRPr lang="en-US" sz="1200">
              <a:solidFill>
                <a:srgbClr val="666666"/>
              </a:solidFill>
              <a:effectLst/>
              <a:latin typeface="Optima" panose="02000503060000020004" pitchFamily="2" charset="0"/>
            </a:endParaRPr>
          </a:p>
        </p:txBody>
      </p:sp>
      <p:sp>
        <p:nvSpPr>
          <p:cNvPr id="51" name="Rounded Rectangle 50">
            <a:extLst>
              <a:ext uri="{FF2B5EF4-FFF2-40B4-BE49-F238E27FC236}">
                <a16:creationId xmlns:a16="http://schemas.microsoft.com/office/drawing/2014/main" id="{F04684C6-0537-8D45-8CA2-DE05F627F805}"/>
              </a:ext>
            </a:extLst>
          </p:cNvPr>
          <p:cNvSpPr/>
          <p:nvPr/>
        </p:nvSpPr>
        <p:spPr>
          <a:xfrm>
            <a:off x="3988549" y="2750417"/>
            <a:ext cx="1779944" cy="43497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latin typeface="Optima" panose="02000503060000020004" pitchFamily="2" charset="0"/>
              </a:rPr>
              <a:t>. Anjali</a:t>
            </a:r>
          </a:p>
          <a:p>
            <a:pPr algn="ctr"/>
            <a:endParaRPr lang="en-US" sz="1200">
              <a:solidFill>
                <a:srgbClr val="666666"/>
              </a:solidFill>
              <a:effectLst/>
              <a:latin typeface="Optima" panose="02000503060000020004" pitchFamily="2" charset="0"/>
            </a:endParaRPr>
          </a:p>
        </p:txBody>
      </p:sp>
      <p:sp>
        <p:nvSpPr>
          <p:cNvPr id="52" name="Rounded Rectangle 51">
            <a:extLst>
              <a:ext uri="{FF2B5EF4-FFF2-40B4-BE49-F238E27FC236}">
                <a16:creationId xmlns:a16="http://schemas.microsoft.com/office/drawing/2014/main" id="{17BFBB05-634B-3F41-8056-76B74DCEBECC}"/>
              </a:ext>
            </a:extLst>
          </p:cNvPr>
          <p:cNvSpPr/>
          <p:nvPr/>
        </p:nvSpPr>
        <p:spPr>
          <a:xfrm>
            <a:off x="3988549" y="2750417"/>
            <a:ext cx="1779944" cy="43497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latin typeface="Optima" panose="02000503060000020004" pitchFamily="2" charset="0"/>
              </a:rPr>
              <a:t>Silky Batra</a:t>
            </a:r>
          </a:p>
          <a:p>
            <a:pPr algn="ctr"/>
            <a:endParaRPr lang="en-US" sz="1200">
              <a:solidFill>
                <a:srgbClr val="666666"/>
              </a:solidFill>
              <a:effectLst/>
              <a:latin typeface="Optima" panose="02000503060000020004" pitchFamily="2" charset="0"/>
            </a:endParaRPr>
          </a:p>
        </p:txBody>
      </p:sp>
      <p:sp>
        <p:nvSpPr>
          <p:cNvPr id="53" name="Rounded Rectangle 52">
            <a:extLst>
              <a:ext uri="{FF2B5EF4-FFF2-40B4-BE49-F238E27FC236}">
                <a16:creationId xmlns:a16="http://schemas.microsoft.com/office/drawing/2014/main" id="{D60655A9-6012-7B42-9A73-94D302170D19}"/>
              </a:ext>
            </a:extLst>
          </p:cNvPr>
          <p:cNvSpPr/>
          <p:nvPr/>
        </p:nvSpPr>
        <p:spPr>
          <a:xfrm>
            <a:off x="3988549" y="2750417"/>
            <a:ext cx="1779944" cy="43497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latin typeface="Optima" panose="02000503060000020004" pitchFamily="2" charset="0"/>
              </a:rPr>
              <a:t>Anubhav Agarwal</a:t>
            </a:r>
          </a:p>
          <a:p>
            <a:pPr algn="ctr"/>
            <a:endParaRPr lang="en-US" sz="1200">
              <a:solidFill>
                <a:srgbClr val="666666"/>
              </a:solidFill>
              <a:effectLst/>
              <a:latin typeface="Optima" panose="02000503060000020004" pitchFamily="2" charset="0"/>
            </a:endParaRPr>
          </a:p>
        </p:txBody>
      </p:sp>
      <p:sp>
        <p:nvSpPr>
          <p:cNvPr id="59" name="Oval 58">
            <a:extLst>
              <a:ext uri="{FF2B5EF4-FFF2-40B4-BE49-F238E27FC236}">
                <a16:creationId xmlns:a16="http://schemas.microsoft.com/office/drawing/2014/main" id="{3E818E02-A35F-584D-836E-23C191FA88F9}"/>
              </a:ext>
            </a:extLst>
          </p:cNvPr>
          <p:cNvSpPr/>
          <p:nvPr/>
        </p:nvSpPr>
        <p:spPr>
          <a:xfrm>
            <a:off x="4040321" y="2136054"/>
            <a:ext cx="1676400" cy="1663700"/>
          </a:xfrm>
          <a:prstGeom prst="ellipse">
            <a:avLst/>
          </a:prstGeom>
          <a:blipFill>
            <a:blip r:embed="rId3"/>
            <a:stretch>
              <a:fillRect/>
            </a:stretch>
          </a:blipFill>
          <a:ln>
            <a:solidFill>
              <a:srgbClr val="A2C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779EC9A-3708-A644-AC7F-A5F36EF7F699}"/>
              </a:ext>
            </a:extLst>
          </p:cNvPr>
          <p:cNvSpPr/>
          <p:nvPr/>
        </p:nvSpPr>
        <p:spPr>
          <a:xfrm>
            <a:off x="4040321" y="2136054"/>
            <a:ext cx="1676400" cy="1663700"/>
          </a:xfrm>
          <a:prstGeom prst="ellipse">
            <a:avLst/>
          </a:prstGeom>
          <a:blipFill>
            <a:blip r:embed="rId4"/>
            <a:stretch>
              <a:fillRect/>
            </a:stretch>
          </a:blipFill>
          <a:ln>
            <a:solidFill>
              <a:srgbClr val="3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3342700-B63F-D94C-A284-41F57E83324A}"/>
              </a:ext>
            </a:extLst>
          </p:cNvPr>
          <p:cNvSpPr/>
          <p:nvPr/>
        </p:nvSpPr>
        <p:spPr>
          <a:xfrm>
            <a:off x="4040321" y="2136054"/>
            <a:ext cx="1676400" cy="1663700"/>
          </a:xfrm>
          <a:prstGeom prst="ellipse">
            <a:avLst/>
          </a:prstGeom>
          <a:blipFill>
            <a:blip r:embed="rId5"/>
            <a:stretch>
              <a:fillRect/>
            </a:stretch>
          </a:blipFill>
          <a:ln>
            <a:solidFill>
              <a:srgbClr val="D96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6F4B97-E450-8947-929D-79E40CF0D21C}"/>
              </a:ext>
            </a:extLst>
          </p:cNvPr>
          <p:cNvSpPr/>
          <p:nvPr/>
        </p:nvSpPr>
        <p:spPr>
          <a:xfrm>
            <a:off x="4040321" y="2136054"/>
            <a:ext cx="1676400" cy="1663700"/>
          </a:xfrm>
          <a:prstGeom prst="ellipse">
            <a:avLst/>
          </a:prstGeom>
          <a:blipFill>
            <a:blip r:embed="rId6"/>
            <a:stretch>
              <a:fillRect/>
            </a:stretch>
          </a:blipFill>
          <a:ln>
            <a:solidFill>
              <a:srgbClr val="DAD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1C47A0CB-C40B-1F48-8268-8E7C087BF730}"/>
              </a:ext>
            </a:extLst>
          </p:cNvPr>
          <p:cNvSpPr/>
          <p:nvPr/>
        </p:nvSpPr>
        <p:spPr>
          <a:xfrm>
            <a:off x="4040321" y="2069184"/>
            <a:ext cx="1676400" cy="1797441"/>
          </a:xfrm>
          <a:prstGeom prst="roundRect">
            <a:avLst/>
          </a:prstGeom>
          <a:blipFill>
            <a:blip r:embed="rId7"/>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963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02" name="Google Shape;502;p40"/>
          <p:cNvSpPr txBox="1">
            <a:spLocks noGrp="1"/>
          </p:cNvSpPr>
          <p:nvPr>
            <p:ph type="title"/>
          </p:nvPr>
        </p:nvSpPr>
        <p:spPr>
          <a:xfrm>
            <a:off x="713250" y="445025"/>
            <a:ext cx="77175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Group 4</a:t>
            </a:r>
            <a:endParaRPr dirty="0"/>
          </a:p>
        </p:txBody>
      </p:sp>
      <p:grpSp>
        <p:nvGrpSpPr>
          <p:cNvPr id="515" name="Google Shape;515;p40"/>
          <p:cNvGrpSpPr/>
          <p:nvPr/>
        </p:nvGrpSpPr>
        <p:grpSpPr>
          <a:xfrm rot="-2699820">
            <a:off x="6834751" y="3704267"/>
            <a:ext cx="1764821" cy="782842"/>
            <a:chOff x="7545448" y="1004546"/>
            <a:chExt cx="1305284" cy="579000"/>
          </a:xfrm>
        </p:grpSpPr>
        <p:sp>
          <p:nvSpPr>
            <p:cNvPr id="516" name="Google Shape;516;p40"/>
            <p:cNvSpPr/>
            <p:nvPr/>
          </p:nvSpPr>
          <p:spPr>
            <a:xfrm>
              <a:off x="8271732" y="1004546"/>
              <a:ext cx="579000" cy="579000"/>
            </a:xfrm>
            <a:prstGeom prst="ellipse">
              <a:avLst/>
            </a:prstGeom>
            <a:solidFill>
              <a:srgbClr val="A3C3BB">
                <a:alpha val="8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7908561" y="1004546"/>
              <a:ext cx="579000" cy="579000"/>
            </a:xfrm>
            <a:prstGeom prst="ellipse">
              <a:avLst/>
            </a:prstGeom>
            <a:solidFill>
              <a:srgbClr val="A3C3BB">
                <a:alpha val="6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7545448" y="1004546"/>
              <a:ext cx="579000" cy="579000"/>
            </a:xfrm>
            <a:prstGeom prst="ellipse">
              <a:avLst/>
            </a:prstGeom>
            <a:solidFill>
              <a:srgbClr val="A3C3BB">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0"/>
          <p:cNvSpPr/>
          <p:nvPr/>
        </p:nvSpPr>
        <p:spPr>
          <a:xfrm rot="-2700387" flipH="1">
            <a:off x="6952145" y="1849359"/>
            <a:ext cx="1885217" cy="75349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Rounded Rectangle 49">
            <a:extLst>
              <a:ext uri="{FF2B5EF4-FFF2-40B4-BE49-F238E27FC236}">
                <a16:creationId xmlns:a16="http://schemas.microsoft.com/office/drawing/2014/main" id="{4CB4E657-7E51-1540-8CE7-B2992551CCC4}"/>
              </a:ext>
            </a:extLst>
          </p:cNvPr>
          <p:cNvSpPr/>
          <p:nvPr/>
        </p:nvSpPr>
        <p:spPr>
          <a:xfrm>
            <a:off x="6655185" y="4698474"/>
            <a:ext cx="1779944" cy="43497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latin typeface="Optima" panose="02000503060000020004" pitchFamily="2" charset="0"/>
              </a:rPr>
              <a:t>Rajat Chopra</a:t>
            </a:r>
          </a:p>
          <a:p>
            <a:pPr algn="ctr"/>
            <a:endParaRPr lang="en-US" sz="1200">
              <a:solidFill>
                <a:srgbClr val="666666"/>
              </a:solidFill>
              <a:effectLst/>
              <a:latin typeface="Optima" panose="02000503060000020004" pitchFamily="2" charset="0"/>
            </a:endParaRPr>
          </a:p>
        </p:txBody>
      </p:sp>
      <p:sp>
        <p:nvSpPr>
          <p:cNvPr id="51" name="Rounded Rectangle 50">
            <a:extLst>
              <a:ext uri="{FF2B5EF4-FFF2-40B4-BE49-F238E27FC236}">
                <a16:creationId xmlns:a16="http://schemas.microsoft.com/office/drawing/2014/main" id="{F04684C6-0537-8D45-8CA2-DE05F627F805}"/>
              </a:ext>
            </a:extLst>
          </p:cNvPr>
          <p:cNvSpPr/>
          <p:nvPr/>
        </p:nvSpPr>
        <p:spPr>
          <a:xfrm>
            <a:off x="4728755" y="4698474"/>
            <a:ext cx="1779944" cy="43497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latin typeface="Optima" panose="02000503060000020004" pitchFamily="2" charset="0"/>
              </a:rPr>
              <a:t>. Anjali</a:t>
            </a:r>
          </a:p>
          <a:p>
            <a:pPr algn="ctr"/>
            <a:endParaRPr lang="en-US" sz="1200">
              <a:solidFill>
                <a:srgbClr val="666666"/>
              </a:solidFill>
              <a:effectLst/>
              <a:latin typeface="Optima" panose="02000503060000020004" pitchFamily="2" charset="0"/>
            </a:endParaRPr>
          </a:p>
        </p:txBody>
      </p:sp>
      <p:sp>
        <p:nvSpPr>
          <p:cNvPr id="52" name="Rounded Rectangle 51">
            <a:extLst>
              <a:ext uri="{FF2B5EF4-FFF2-40B4-BE49-F238E27FC236}">
                <a16:creationId xmlns:a16="http://schemas.microsoft.com/office/drawing/2014/main" id="{17BFBB05-634B-3F41-8056-76B74DCEBECC}"/>
              </a:ext>
            </a:extLst>
          </p:cNvPr>
          <p:cNvSpPr/>
          <p:nvPr/>
        </p:nvSpPr>
        <p:spPr>
          <a:xfrm>
            <a:off x="3098379" y="4698474"/>
            <a:ext cx="1779944" cy="43497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latin typeface="Optima" panose="02000503060000020004" pitchFamily="2" charset="0"/>
              </a:rPr>
              <a:t>Silky Batra</a:t>
            </a:r>
          </a:p>
          <a:p>
            <a:pPr algn="ctr"/>
            <a:endParaRPr lang="en-US" sz="1200">
              <a:solidFill>
                <a:srgbClr val="666666"/>
              </a:solidFill>
              <a:effectLst/>
              <a:latin typeface="Optima" panose="02000503060000020004" pitchFamily="2" charset="0"/>
            </a:endParaRPr>
          </a:p>
        </p:txBody>
      </p:sp>
      <p:sp>
        <p:nvSpPr>
          <p:cNvPr id="53" name="Rounded Rectangle 52">
            <a:extLst>
              <a:ext uri="{FF2B5EF4-FFF2-40B4-BE49-F238E27FC236}">
                <a16:creationId xmlns:a16="http://schemas.microsoft.com/office/drawing/2014/main" id="{D60655A9-6012-7B42-9A73-94D302170D19}"/>
              </a:ext>
            </a:extLst>
          </p:cNvPr>
          <p:cNvSpPr/>
          <p:nvPr/>
        </p:nvSpPr>
        <p:spPr>
          <a:xfrm>
            <a:off x="1321914" y="4698474"/>
            <a:ext cx="1779944" cy="434975"/>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b="1">
                <a:latin typeface="Optima" panose="02000503060000020004" pitchFamily="2" charset="0"/>
              </a:rPr>
              <a:t>Anubhav Agarwal</a:t>
            </a:r>
          </a:p>
          <a:p>
            <a:pPr algn="ctr"/>
            <a:endParaRPr lang="en-US" sz="1200">
              <a:solidFill>
                <a:srgbClr val="666666"/>
              </a:solidFill>
              <a:effectLst/>
              <a:latin typeface="Optima" panose="02000503060000020004" pitchFamily="2" charset="0"/>
            </a:endParaRPr>
          </a:p>
        </p:txBody>
      </p:sp>
      <p:sp>
        <p:nvSpPr>
          <p:cNvPr id="59" name="Oval 58">
            <a:extLst>
              <a:ext uri="{FF2B5EF4-FFF2-40B4-BE49-F238E27FC236}">
                <a16:creationId xmlns:a16="http://schemas.microsoft.com/office/drawing/2014/main" id="{3E818E02-A35F-584D-836E-23C191FA88F9}"/>
              </a:ext>
            </a:extLst>
          </p:cNvPr>
          <p:cNvSpPr/>
          <p:nvPr/>
        </p:nvSpPr>
        <p:spPr>
          <a:xfrm>
            <a:off x="6549303" y="3034775"/>
            <a:ext cx="1676400" cy="1663700"/>
          </a:xfrm>
          <a:prstGeom prst="ellipse">
            <a:avLst/>
          </a:prstGeom>
          <a:blipFill>
            <a:blip r:embed="rId3"/>
            <a:stretch>
              <a:fillRect/>
            </a:stretch>
          </a:blipFill>
          <a:ln>
            <a:solidFill>
              <a:srgbClr val="A2C3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779EC9A-3708-A644-AC7F-A5F36EF7F699}"/>
              </a:ext>
            </a:extLst>
          </p:cNvPr>
          <p:cNvSpPr/>
          <p:nvPr/>
        </p:nvSpPr>
        <p:spPr>
          <a:xfrm>
            <a:off x="4809403" y="3034775"/>
            <a:ext cx="1676400" cy="1663700"/>
          </a:xfrm>
          <a:prstGeom prst="ellipse">
            <a:avLst/>
          </a:prstGeom>
          <a:blipFill>
            <a:blip r:embed="rId4"/>
            <a:stretch>
              <a:fillRect/>
            </a:stretch>
          </a:blipFill>
          <a:ln>
            <a:solidFill>
              <a:srgbClr val="356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3342700-B63F-D94C-A284-41F57E83324A}"/>
              </a:ext>
            </a:extLst>
          </p:cNvPr>
          <p:cNvSpPr/>
          <p:nvPr/>
        </p:nvSpPr>
        <p:spPr>
          <a:xfrm>
            <a:off x="3069503" y="3034775"/>
            <a:ext cx="1676400" cy="1663700"/>
          </a:xfrm>
          <a:prstGeom prst="ellipse">
            <a:avLst/>
          </a:prstGeom>
          <a:blipFill>
            <a:blip r:embed="rId5"/>
            <a:stretch>
              <a:fillRect/>
            </a:stretch>
          </a:blipFill>
          <a:ln>
            <a:solidFill>
              <a:srgbClr val="D964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B6F4B97-E450-8947-929D-79E40CF0D21C}"/>
              </a:ext>
            </a:extLst>
          </p:cNvPr>
          <p:cNvSpPr/>
          <p:nvPr/>
        </p:nvSpPr>
        <p:spPr>
          <a:xfrm>
            <a:off x="1329603" y="3034775"/>
            <a:ext cx="1676400" cy="1663700"/>
          </a:xfrm>
          <a:prstGeom prst="ellipse">
            <a:avLst/>
          </a:prstGeom>
          <a:blipFill>
            <a:blip r:embed="rId6"/>
            <a:stretch>
              <a:fillRect/>
            </a:stretch>
          </a:blipFill>
          <a:ln>
            <a:solidFill>
              <a:srgbClr val="DAD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1C47A0CB-C40B-1F48-8268-8E7C087BF730}"/>
              </a:ext>
            </a:extLst>
          </p:cNvPr>
          <p:cNvSpPr/>
          <p:nvPr/>
        </p:nvSpPr>
        <p:spPr>
          <a:xfrm>
            <a:off x="3817202" y="802359"/>
            <a:ext cx="1676400" cy="1797441"/>
          </a:xfrm>
          <a:prstGeom prst="roundRect">
            <a:avLst/>
          </a:prstGeom>
          <a:blipFill>
            <a:blip r:embed="rId7"/>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3717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AFF0-D95C-4BEC-9625-90CAD427360C}"/>
              </a:ext>
            </a:extLst>
          </p:cNvPr>
          <p:cNvSpPr>
            <a:spLocks noGrp="1"/>
          </p:cNvSpPr>
          <p:nvPr>
            <p:ph type="ctrTitle"/>
          </p:nvPr>
        </p:nvSpPr>
        <p:spPr>
          <a:xfrm>
            <a:off x="921544" y="321469"/>
            <a:ext cx="6858000" cy="660797"/>
          </a:xfrm>
        </p:spPr>
        <p:txBody>
          <a:bodyPr>
            <a:normAutofit fontScale="90000"/>
          </a:bodyPr>
          <a:lstStyle/>
          <a:p>
            <a:r>
              <a:rPr lang="en-US"/>
              <a:t>Data Source</a:t>
            </a:r>
          </a:p>
        </p:txBody>
      </p:sp>
      <p:sp>
        <p:nvSpPr>
          <p:cNvPr id="3" name="Subtitle 2">
            <a:extLst>
              <a:ext uri="{FF2B5EF4-FFF2-40B4-BE49-F238E27FC236}">
                <a16:creationId xmlns:a16="http://schemas.microsoft.com/office/drawing/2014/main" id="{5A3D6BCE-EC07-4461-AAF9-0BE4093AADC1}"/>
              </a:ext>
            </a:extLst>
          </p:cNvPr>
          <p:cNvSpPr>
            <a:spLocks noGrp="1"/>
          </p:cNvSpPr>
          <p:nvPr>
            <p:ph type="subTitle" idx="1"/>
          </p:nvPr>
        </p:nvSpPr>
        <p:spPr>
          <a:xfrm>
            <a:off x="1078706" y="1387079"/>
            <a:ext cx="6858000" cy="660797"/>
          </a:xfrm>
        </p:spPr>
        <p:txBody>
          <a:bodyPr/>
          <a:lstStyle/>
          <a:p>
            <a:r>
              <a:rPr lang="en-US" sz="1800"/>
              <a:t>https://observablehq.com/@observablehq/google-merchandise-sales-data</a:t>
            </a:r>
          </a:p>
        </p:txBody>
      </p:sp>
      <p:sp>
        <p:nvSpPr>
          <p:cNvPr id="4" name="TextBox 3">
            <a:extLst>
              <a:ext uri="{FF2B5EF4-FFF2-40B4-BE49-F238E27FC236}">
                <a16:creationId xmlns:a16="http://schemas.microsoft.com/office/drawing/2014/main" id="{37EF175F-10C1-4C63-9195-17377206F74D}"/>
              </a:ext>
            </a:extLst>
          </p:cNvPr>
          <p:cNvSpPr txBox="1"/>
          <p:nvPr/>
        </p:nvSpPr>
        <p:spPr>
          <a:xfrm>
            <a:off x="1181100" y="2377440"/>
            <a:ext cx="7345680" cy="2192908"/>
          </a:xfrm>
          <a:prstGeom prst="rect">
            <a:avLst/>
          </a:prstGeom>
          <a:noFill/>
        </p:spPr>
        <p:txBody>
          <a:bodyPr wrap="square" lIns="91440" tIns="45720" rIns="91440" bIns="45720" rtlCol="0" anchor="t">
            <a:spAutoFit/>
          </a:bodyPr>
          <a:lstStyle/>
          <a:p>
            <a:pPr marL="213995" indent="-213995">
              <a:buFont typeface="Arial" panose="020B0604020202020204" pitchFamily="34" charset="0"/>
              <a:buChar char="•"/>
            </a:pPr>
            <a:r>
              <a:rPr lang="en-US" sz="1800"/>
              <a:t>The notebook contains a curated subset of the anonymized google Analytics event data for three months of the Google Merchandise store.</a:t>
            </a:r>
          </a:p>
          <a:p>
            <a:pPr marL="213995" indent="-213995">
              <a:buFont typeface="Arial" panose="020B0604020202020204" pitchFamily="34" charset="0"/>
              <a:buChar char="•"/>
            </a:pPr>
            <a:r>
              <a:rPr lang="en-US" sz="1800"/>
              <a:t>We have three tables</a:t>
            </a:r>
          </a:p>
          <a:p>
            <a:pPr marL="556895" lvl="1" indent="-213995">
              <a:buFont typeface="Arial" panose="020B0604020202020204" pitchFamily="34" charset="0"/>
              <a:buChar char="•"/>
            </a:pPr>
            <a:r>
              <a:rPr lang="en-US" sz="1800"/>
              <a:t>Items</a:t>
            </a:r>
          </a:p>
          <a:p>
            <a:pPr marL="556895" lvl="1" indent="-213995">
              <a:buFont typeface="Arial" panose="020B0604020202020204" pitchFamily="34" charset="0"/>
              <a:buChar char="•"/>
            </a:pPr>
            <a:r>
              <a:rPr lang="en-US" sz="1800"/>
              <a:t>Events</a:t>
            </a:r>
          </a:p>
          <a:p>
            <a:pPr marL="556895" lvl="1" indent="-213995">
              <a:buFont typeface="Arial" panose="020B0604020202020204" pitchFamily="34" charset="0"/>
              <a:buChar char="•"/>
            </a:pPr>
            <a:r>
              <a:rPr lang="en-US" sz="1800"/>
              <a:t>Users</a:t>
            </a:r>
          </a:p>
          <a:p>
            <a:endParaRPr lang="en-US" sz="1050"/>
          </a:p>
        </p:txBody>
      </p:sp>
    </p:spTree>
    <p:extLst>
      <p:ext uri="{BB962C8B-B14F-4D97-AF65-F5344CB8AC3E}">
        <p14:creationId xmlns:p14="http://schemas.microsoft.com/office/powerpoint/2010/main" val="1385839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B2F8-D980-41CB-8F87-70AEE1CF81F7}"/>
              </a:ext>
            </a:extLst>
          </p:cNvPr>
          <p:cNvSpPr>
            <a:spLocks noGrp="1"/>
          </p:cNvSpPr>
          <p:nvPr>
            <p:ph type="title"/>
          </p:nvPr>
        </p:nvSpPr>
        <p:spPr>
          <a:xfrm>
            <a:off x="756139" y="130525"/>
            <a:ext cx="7631723" cy="833882"/>
          </a:xfrm>
        </p:spPr>
        <p:txBody>
          <a:bodyPr anchor="ctr">
            <a:normAutofit/>
          </a:bodyPr>
          <a:lstStyle/>
          <a:p>
            <a:pPr algn="ctr"/>
            <a:r>
              <a:rPr lang="en-US" sz="3000"/>
              <a:t>Items</a:t>
            </a:r>
          </a:p>
        </p:txBody>
      </p:sp>
      <p:pic>
        <p:nvPicPr>
          <p:cNvPr id="4" name="Content Placeholder 3">
            <a:extLst>
              <a:ext uri="{FF2B5EF4-FFF2-40B4-BE49-F238E27FC236}">
                <a16:creationId xmlns:a16="http://schemas.microsoft.com/office/drawing/2014/main" id="{8E7E71F1-2434-48DB-86F2-4DD70D338427}"/>
              </a:ext>
            </a:extLst>
          </p:cNvPr>
          <p:cNvPicPr>
            <a:picLocks noChangeAspect="1"/>
          </p:cNvPicPr>
          <p:nvPr/>
        </p:nvPicPr>
        <p:blipFill>
          <a:blip r:embed="rId3"/>
          <a:stretch>
            <a:fillRect/>
          </a:stretch>
        </p:blipFill>
        <p:spPr>
          <a:xfrm>
            <a:off x="627509" y="2377024"/>
            <a:ext cx="7886696" cy="1825938"/>
          </a:xfrm>
          <a:prstGeom prst="rect">
            <a:avLst/>
          </a:prstGeom>
        </p:spPr>
      </p:pic>
      <p:sp>
        <p:nvSpPr>
          <p:cNvPr id="9" name="Rectangle 3">
            <a:extLst>
              <a:ext uri="{FF2B5EF4-FFF2-40B4-BE49-F238E27FC236}">
                <a16:creationId xmlns:a16="http://schemas.microsoft.com/office/drawing/2014/main" id="{BE47F575-AC97-4CFD-ADFE-2264DEEE01C4}"/>
              </a:ext>
            </a:extLst>
          </p:cNvPr>
          <p:cNvSpPr>
            <a:spLocks noGrp="1" noChangeArrowheads="1"/>
          </p:cNvSpPr>
          <p:nvPr>
            <p:ph idx="1"/>
          </p:nvPr>
        </p:nvSpPr>
        <p:spPr bwMode="auto">
          <a:xfrm>
            <a:off x="756047" y="932788"/>
            <a:ext cx="8337860" cy="90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n-US" altLang="en-US" sz="1800">
                <a:solidFill>
                  <a:srgbClr val="1B1E23"/>
                </a:solidFill>
                <a:latin typeface="Source Serif Pro"/>
              </a:rPr>
              <a:t>The </a:t>
            </a:r>
            <a:r>
              <a:rPr lang="en-US" altLang="en-US" sz="1800">
                <a:solidFill>
                  <a:srgbClr val="1B1E23"/>
                </a:solidFill>
                <a:latin typeface="var(--monospace)"/>
              </a:rPr>
              <a:t>items</a:t>
            </a:r>
            <a:r>
              <a:rPr lang="en-US" altLang="en-US" sz="1800">
                <a:solidFill>
                  <a:srgbClr val="1B1E23"/>
                </a:solidFill>
                <a:latin typeface="Source Serif Pro"/>
              </a:rPr>
              <a:t> table has entries for each item, though you may notice that two items </a:t>
            </a:r>
            <a:endParaRPr lang="en-US" altLang="en-US" sz="1800">
              <a:solidFill>
                <a:srgbClr val="3D3936"/>
              </a:solidFill>
              <a:latin typeface="Source Serif Pro"/>
            </a:endParaRPr>
          </a:p>
          <a:p>
            <a:pPr marL="0" indent="0">
              <a:lnSpc>
                <a:spcPct val="100000"/>
              </a:lnSpc>
              <a:buNone/>
            </a:pPr>
            <a:r>
              <a:rPr lang="en-US" altLang="en-US" sz="1800">
                <a:solidFill>
                  <a:srgbClr val="1B1E23"/>
                </a:solidFill>
                <a:latin typeface="Source Serif Pro"/>
              </a:rPr>
              <a:t>may share the same </a:t>
            </a:r>
            <a:r>
              <a:rPr lang="en-US" altLang="en-US" sz="1800">
                <a:solidFill>
                  <a:srgbClr val="1B1E23"/>
                </a:solidFill>
                <a:latin typeface="var(--monospace)"/>
              </a:rPr>
              <a:t>name</a:t>
            </a:r>
            <a:r>
              <a:rPr lang="en-US" altLang="en-US" sz="1800">
                <a:solidFill>
                  <a:srgbClr val="1B1E23"/>
                </a:solidFill>
                <a:latin typeface="Source Serif Pro"/>
              </a:rPr>
              <a:t> if they differ in another attribute like </a:t>
            </a:r>
            <a:r>
              <a:rPr lang="en-US" altLang="en-US" sz="1800">
                <a:solidFill>
                  <a:srgbClr val="1B1E23"/>
                </a:solidFill>
                <a:latin typeface="var(--monospace)"/>
              </a:rPr>
              <a:t>variant</a:t>
            </a:r>
            <a:r>
              <a:rPr lang="en-US" altLang="en-US" sz="1800">
                <a:solidFill>
                  <a:srgbClr val="1B1E23"/>
                </a:solidFill>
                <a:latin typeface="Source Serif Pro"/>
              </a:rPr>
              <a:t>.</a:t>
            </a:r>
            <a:endParaRPr lang="en-US" altLang="en-US" sz="1800">
              <a:latin typeface="Source Serif Pro"/>
            </a:endParaRPr>
          </a:p>
          <a:p>
            <a:pPr marL="0" indent="0">
              <a:buNone/>
            </a:pPr>
            <a:r>
              <a:rPr lang="en-US" altLang="en-US" sz="1800">
                <a:solidFill>
                  <a:srgbClr val="1B1E23"/>
                </a:solidFill>
                <a:latin typeface="Source Serif Pro"/>
              </a:rPr>
              <a:t>Perhaps the most interesting field for analysis is the '</a:t>
            </a:r>
            <a:r>
              <a:rPr lang="en-US" altLang="en-US" sz="1800" err="1">
                <a:solidFill>
                  <a:srgbClr val="1B1E23"/>
                </a:solidFill>
                <a:latin typeface="var(--monospace)"/>
              </a:rPr>
              <a:t>price_in_usd</a:t>
            </a:r>
            <a:r>
              <a:rPr lang="en-US" altLang="en-US" sz="1800">
                <a:solidFill>
                  <a:srgbClr val="1B1E23"/>
                </a:solidFill>
                <a:latin typeface="var(--monospace)"/>
              </a:rPr>
              <a:t>'</a:t>
            </a:r>
            <a:r>
              <a:rPr lang="en-US" altLang="en-US" sz="1800">
                <a:solidFill>
                  <a:srgbClr val="1B1E23"/>
                </a:solidFill>
                <a:latin typeface="Source Serif Pro"/>
              </a:rPr>
              <a:t> for each item.</a:t>
            </a:r>
            <a:endParaRPr lang="en-US" altLang="en-US" sz="1800">
              <a:latin typeface="Source Serif Pro"/>
            </a:endParaRPr>
          </a:p>
        </p:txBody>
      </p:sp>
    </p:spTree>
    <p:extLst>
      <p:ext uri="{BB962C8B-B14F-4D97-AF65-F5344CB8AC3E}">
        <p14:creationId xmlns:p14="http://schemas.microsoft.com/office/powerpoint/2010/main" val="139977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B2F8-D980-41CB-8F87-70AEE1CF81F7}"/>
              </a:ext>
            </a:extLst>
          </p:cNvPr>
          <p:cNvSpPr>
            <a:spLocks noGrp="1"/>
          </p:cNvSpPr>
          <p:nvPr>
            <p:ph type="title"/>
          </p:nvPr>
        </p:nvSpPr>
        <p:spPr>
          <a:xfrm>
            <a:off x="756139" y="130525"/>
            <a:ext cx="7631723" cy="833882"/>
          </a:xfrm>
        </p:spPr>
        <p:txBody>
          <a:bodyPr anchor="ctr">
            <a:normAutofit/>
          </a:bodyPr>
          <a:lstStyle/>
          <a:p>
            <a:pPr algn="ctr"/>
            <a:r>
              <a:rPr lang="en-US" sz="3000"/>
              <a:t>Events</a:t>
            </a:r>
          </a:p>
        </p:txBody>
      </p:sp>
      <p:sp>
        <p:nvSpPr>
          <p:cNvPr id="7" name="Content Placeholder 6">
            <a:extLst>
              <a:ext uri="{FF2B5EF4-FFF2-40B4-BE49-F238E27FC236}">
                <a16:creationId xmlns:a16="http://schemas.microsoft.com/office/drawing/2014/main" id="{EE610801-DDD2-4A80-94EE-4B874E15B339}"/>
              </a:ext>
            </a:extLst>
          </p:cNvPr>
          <p:cNvSpPr>
            <a:spLocks noGrp="1"/>
          </p:cNvSpPr>
          <p:nvPr>
            <p:ph idx="1"/>
          </p:nvPr>
        </p:nvSpPr>
        <p:spPr>
          <a:xfrm>
            <a:off x="627507" y="1094930"/>
            <a:ext cx="7886700" cy="3263504"/>
          </a:xfrm>
        </p:spPr>
        <p:txBody>
          <a:bodyPr/>
          <a:lstStyle/>
          <a:p>
            <a:r>
              <a:rPr lang="en-US" sz="1800"/>
              <a:t>The events table is the meat of this dataset, representing one of the most common  use cases in analytics. The database captures three event types : </a:t>
            </a:r>
          </a:p>
          <a:p>
            <a:pPr lvl="1"/>
            <a:r>
              <a:rPr lang="en-US" sz="1800" err="1"/>
              <a:t>Add_to_cart</a:t>
            </a:r>
            <a:endParaRPr lang="en-US" sz="1800"/>
          </a:p>
          <a:p>
            <a:pPr lvl="1"/>
            <a:r>
              <a:rPr lang="en-US" sz="1800" err="1"/>
              <a:t>Begin_checkout</a:t>
            </a:r>
            <a:endParaRPr lang="en-US" sz="1800"/>
          </a:p>
          <a:p>
            <a:pPr lvl="1"/>
            <a:r>
              <a:rPr lang="en-US" sz="1800"/>
              <a:t>Purchase</a:t>
            </a:r>
          </a:p>
          <a:p>
            <a:r>
              <a:rPr lang="en-US" sz="1800"/>
              <a:t>Each event has a unique </a:t>
            </a:r>
            <a:r>
              <a:rPr lang="en-US" sz="1800" err="1"/>
              <a:t>user_id</a:t>
            </a:r>
            <a:r>
              <a:rPr lang="en-US" sz="1800"/>
              <a:t> and </a:t>
            </a:r>
            <a:r>
              <a:rPr lang="en-US" sz="1800" err="1"/>
              <a:t>session_id</a:t>
            </a:r>
            <a:r>
              <a:rPr lang="en-US" sz="1800"/>
              <a:t> along with the device type. </a:t>
            </a:r>
          </a:p>
        </p:txBody>
      </p:sp>
      <p:pic>
        <p:nvPicPr>
          <p:cNvPr id="10" name="Picture 9">
            <a:extLst>
              <a:ext uri="{FF2B5EF4-FFF2-40B4-BE49-F238E27FC236}">
                <a16:creationId xmlns:a16="http://schemas.microsoft.com/office/drawing/2014/main" id="{F5A8C7EA-7AE5-4D4D-BA4A-9E845DD8935A}"/>
              </a:ext>
            </a:extLst>
          </p:cNvPr>
          <p:cNvPicPr>
            <a:picLocks noChangeAspect="1"/>
          </p:cNvPicPr>
          <p:nvPr/>
        </p:nvPicPr>
        <p:blipFill>
          <a:blip r:embed="rId3"/>
          <a:stretch>
            <a:fillRect/>
          </a:stretch>
        </p:blipFill>
        <p:spPr>
          <a:xfrm>
            <a:off x="799129" y="3690591"/>
            <a:ext cx="7549210" cy="1071474"/>
          </a:xfrm>
          <a:prstGeom prst="rect">
            <a:avLst/>
          </a:prstGeom>
        </p:spPr>
      </p:pic>
    </p:spTree>
    <p:extLst>
      <p:ext uri="{BB962C8B-B14F-4D97-AF65-F5344CB8AC3E}">
        <p14:creationId xmlns:p14="http://schemas.microsoft.com/office/powerpoint/2010/main" val="359684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B2F8-D980-41CB-8F87-70AEE1CF81F7}"/>
              </a:ext>
            </a:extLst>
          </p:cNvPr>
          <p:cNvSpPr>
            <a:spLocks noGrp="1"/>
          </p:cNvSpPr>
          <p:nvPr>
            <p:ph type="title"/>
          </p:nvPr>
        </p:nvSpPr>
        <p:spPr>
          <a:xfrm>
            <a:off x="756139" y="130525"/>
            <a:ext cx="7631723" cy="833882"/>
          </a:xfrm>
        </p:spPr>
        <p:txBody>
          <a:bodyPr anchor="ctr">
            <a:normAutofit/>
          </a:bodyPr>
          <a:lstStyle/>
          <a:p>
            <a:pPr algn="ctr"/>
            <a:r>
              <a:rPr lang="en-US" sz="3000"/>
              <a:t>Users</a:t>
            </a:r>
          </a:p>
        </p:txBody>
      </p:sp>
      <p:sp>
        <p:nvSpPr>
          <p:cNvPr id="7" name="Content Placeholder 6">
            <a:extLst>
              <a:ext uri="{FF2B5EF4-FFF2-40B4-BE49-F238E27FC236}">
                <a16:creationId xmlns:a16="http://schemas.microsoft.com/office/drawing/2014/main" id="{EE610801-DDD2-4A80-94EE-4B874E15B339}"/>
              </a:ext>
            </a:extLst>
          </p:cNvPr>
          <p:cNvSpPr>
            <a:spLocks noGrp="1"/>
          </p:cNvSpPr>
          <p:nvPr>
            <p:ph idx="1"/>
          </p:nvPr>
        </p:nvSpPr>
        <p:spPr>
          <a:xfrm>
            <a:off x="627507" y="1094930"/>
            <a:ext cx="7886700" cy="3263504"/>
          </a:xfrm>
        </p:spPr>
        <p:txBody>
          <a:bodyPr/>
          <a:lstStyle/>
          <a:p>
            <a:r>
              <a:rPr lang="en-US" sz="1800"/>
              <a:t>The users table has fields </a:t>
            </a:r>
          </a:p>
          <a:p>
            <a:pPr lvl="1"/>
            <a:r>
              <a:rPr lang="en-US" sz="1800"/>
              <a:t>Id</a:t>
            </a:r>
          </a:p>
          <a:p>
            <a:pPr lvl="1"/>
            <a:r>
              <a:rPr lang="en-US" sz="1800" err="1"/>
              <a:t>Ltv</a:t>
            </a:r>
            <a:r>
              <a:rPr lang="en-US" sz="1800"/>
              <a:t> : lifetime value in USD</a:t>
            </a:r>
          </a:p>
          <a:p>
            <a:pPr lvl="1"/>
            <a:r>
              <a:rPr lang="en-US" sz="1800"/>
              <a:t>Date of first touch</a:t>
            </a:r>
          </a:p>
        </p:txBody>
      </p:sp>
      <p:pic>
        <p:nvPicPr>
          <p:cNvPr id="8" name="Picture 7">
            <a:extLst>
              <a:ext uri="{FF2B5EF4-FFF2-40B4-BE49-F238E27FC236}">
                <a16:creationId xmlns:a16="http://schemas.microsoft.com/office/drawing/2014/main" id="{DC66B433-8EE5-4AAF-95F5-0BF154EF5CA2}"/>
              </a:ext>
            </a:extLst>
          </p:cNvPr>
          <p:cNvPicPr>
            <a:picLocks noChangeAspect="1"/>
          </p:cNvPicPr>
          <p:nvPr/>
        </p:nvPicPr>
        <p:blipFill>
          <a:blip r:embed="rId3"/>
          <a:stretch>
            <a:fillRect/>
          </a:stretch>
        </p:blipFill>
        <p:spPr>
          <a:xfrm>
            <a:off x="879273" y="2969864"/>
            <a:ext cx="7625225" cy="1579323"/>
          </a:xfrm>
          <a:prstGeom prst="rect">
            <a:avLst/>
          </a:prstGeom>
        </p:spPr>
      </p:pic>
    </p:spTree>
    <p:extLst>
      <p:ext uri="{BB962C8B-B14F-4D97-AF65-F5344CB8AC3E}">
        <p14:creationId xmlns:p14="http://schemas.microsoft.com/office/powerpoint/2010/main" val="3684381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C9B2F-065D-448C-895E-159936C3DFC9}"/>
              </a:ext>
            </a:extLst>
          </p:cNvPr>
          <p:cNvSpPr>
            <a:spLocks noGrp="1"/>
          </p:cNvSpPr>
          <p:nvPr>
            <p:ph type="title"/>
          </p:nvPr>
        </p:nvSpPr>
        <p:spPr/>
        <p:txBody>
          <a:bodyPr/>
          <a:lstStyle/>
          <a:p>
            <a:r>
              <a:rPr lang="en-US"/>
              <a:t>Our Top 3 countries where users belong are USA, India and Canada </a:t>
            </a:r>
          </a:p>
        </p:txBody>
      </p:sp>
      <p:pic>
        <p:nvPicPr>
          <p:cNvPr id="5" name="Content Placeholder 4">
            <a:extLst>
              <a:ext uri="{FF2B5EF4-FFF2-40B4-BE49-F238E27FC236}">
                <a16:creationId xmlns:a16="http://schemas.microsoft.com/office/drawing/2014/main" id="{D2663D59-9316-5740-6E08-771DF5D58DF6}"/>
              </a:ext>
            </a:extLst>
          </p:cNvPr>
          <p:cNvPicPr>
            <a:picLocks noGrp="1" noChangeAspect="1"/>
          </p:cNvPicPr>
          <p:nvPr>
            <p:ph idx="1"/>
          </p:nvPr>
        </p:nvPicPr>
        <p:blipFill>
          <a:blip r:embed="rId2"/>
          <a:stretch>
            <a:fillRect/>
          </a:stretch>
        </p:blipFill>
        <p:spPr>
          <a:xfrm>
            <a:off x="1551741" y="1612644"/>
            <a:ext cx="6196429" cy="3416400"/>
          </a:xfrm>
        </p:spPr>
      </p:pic>
    </p:spTree>
    <p:extLst>
      <p:ext uri="{BB962C8B-B14F-4D97-AF65-F5344CB8AC3E}">
        <p14:creationId xmlns:p14="http://schemas.microsoft.com/office/powerpoint/2010/main" val="3535049789"/>
      </p:ext>
    </p:extLst>
  </p:cSld>
  <p:clrMapOvr>
    <a:masterClrMapping/>
  </p:clrMapOvr>
</p:sld>
</file>

<file path=ppt/theme/theme1.xml><?xml version="1.0" encoding="utf-8"?>
<a:theme xmlns:a="http://schemas.openxmlformats.org/drawingml/2006/main" name="Consumer Trends in Digital Marketing by Slidesgo">
  <a:themeElements>
    <a:clrScheme name="Simple Light">
      <a:dk1>
        <a:srgbClr val="3D3936"/>
      </a:dk1>
      <a:lt1>
        <a:srgbClr val="EEE8E0"/>
      </a:lt1>
      <a:dk2>
        <a:srgbClr val="FFFFFF"/>
      </a:dk2>
      <a:lt2>
        <a:srgbClr val="366E5F"/>
      </a:lt2>
      <a:accent1>
        <a:srgbClr val="D9643D"/>
      </a:accent1>
      <a:accent2>
        <a:srgbClr val="E77D55"/>
      </a:accent2>
      <a:accent3>
        <a:srgbClr val="A3C3BB"/>
      </a:accent3>
      <a:accent4>
        <a:srgbClr val="D9DC8E"/>
      </a:accent4>
      <a:accent5>
        <a:srgbClr val="D8CFB9"/>
      </a:accent5>
      <a:accent6>
        <a:srgbClr val="FFFFFF"/>
      </a:accent6>
      <a:hlink>
        <a:srgbClr val="3D39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734</Words>
  <Application>Microsoft Office PowerPoint</Application>
  <PresentationFormat>On-screen Show (16:9)</PresentationFormat>
  <Paragraphs>87</Paragraphs>
  <Slides>24</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Optima</vt:lpstr>
      <vt:lpstr>Calibri</vt:lpstr>
      <vt:lpstr>var(--monospace)</vt:lpstr>
      <vt:lpstr>Source Serif Pro</vt:lpstr>
      <vt:lpstr>Akshar</vt:lpstr>
      <vt:lpstr>Inter</vt:lpstr>
      <vt:lpstr>Arial</vt:lpstr>
      <vt:lpstr>Consumer Trends in Digital Marketing by Slidesgo</vt:lpstr>
      <vt:lpstr>GOOGLE MERCHANDISE SALES DATA ANALYSIS</vt:lpstr>
      <vt:lpstr>TABLE OF CONTENTS</vt:lpstr>
      <vt:lpstr>TEAM: Group 4</vt:lpstr>
      <vt:lpstr>TEAM: Group 4</vt:lpstr>
      <vt:lpstr>Data Source</vt:lpstr>
      <vt:lpstr>Items</vt:lpstr>
      <vt:lpstr>Events</vt:lpstr>
      <vt:lpstr>Users</vt:lpstr>
      <vt:lpstr>Our Top 3 countries where users belong are USA, India and Canada </vt:lpstr>
      <vt:lpstr>The LTV predicted differs significantly with the actual amount purchased</vt:lpstr>
      <vt:lpstr>PowerPoint Presentation</vt:lpstr>
      <vt:lpstr>PowerPoint Presentation</vt:lpstr>
      <vt:lpstr>PowerPoint Presentation</vt:lpstr>
      <vt:lpstr>PowerPoint Presentation</vt:lpstr>
      <vt:lpstr>PowerPoint Presentation</vt:lpstr>
      <vt:lpstr>Comparison of Purchase/Add to Cart/Checkout for each country</vt:lpstr>
      <vt:lpstr>Comparison of device used to purchase country-wise</vt:lpstr>
      <vt:lpstr>Comparison of device used to add to cart country-wise</vt:lpstr>
      <vt:lpstr>Top 10 items purchased</vt:lpstr>
      <vt:lpstr>Top 10 items added to cart</vt:lpstr>
      <vt:lpstr>Top 10 items with begin checkout</vt:lpstr>
      <vt:lpstr>Find Associations using Python</vt:lpstr>
      <vt:lpstr>Associations found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TRENDS IN DIGITAL MARKETING</dc:title>
  <cp:lastModifiedBy>Rajat Chopra</cp:lastModifiedBy>
  <cp:revision>3</cp:revision>
  <dcterms:modified xsi:type="dcterms:W3CDTF">2024-05-02T22:47:57Z</dcterms:modified>
</cp:coreProperties>
</file>